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71" r:id="rId3"/>
    <p:sldMasterId id="2147483677" r:id="rId4"/>
    <p:sldMasterId id="2147483683" r:id="rId5"/>
    <p:sldMasterId id="2147483689" r:id="rId6"/>
    <p:sldMasterId id="2147483695" r:id="rId7"/>
    <p:sldMasterId id="2147483701" r:id="rId8"/>
    <p:sldMasterId id="2147483707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93" r:id="rId11"/>
    <p:sldId id="303" r:id="rId12"/>
    <p:sldId id="304" r:id="rId13"/>
    <p:sldId id="331" r:id="rId14"/>
    <p:sldId id="305" r:id="rId15"/>
    <p:sldId id="306" r:id="rId16"/>
    <p:sldId id="308" r:id="rId17"/>
    <p:sldId id="318" r:id="rId18"/>
    <p:sldId id="319" r:id="rId19"/>
    <p:sldId id="320" r:id="rId20"/>
    <p:sldId id="340" r:id="rId21"/>
    <p:sldId id="344" r:id="rId22"/>
    <p:sldId id="322" r:id="rId23"/>
    <p:sldId id="292" r:id="rId24"/>
    <p:sldId id="333" r:id="rId25"/>
    <p:sldId id="336" r:id="rId26"/>
    <p:sldId id="335" r:id="rId27"/>
    <p:sldId id="337" r:id="rId28"/>
    <p:sldId id="328" r:id="rId29"/>
    <p:sldId id="334" r:id="rId30"/>
    <p:sldId id="339" r:id="rId31"/>
    <p:sldId id="330" r:id="rId32"/>
    <p:sldId id="332" r:id="rId33"/>
    <p:sldId id="338" r:id="rId34"/>
    <p:sldId id="341" r:id="rId35"/>
    <p:sldId id="294" r:id="rId36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ncipal" initials="p" lastIdx="1" clrIdx="0">
    <p:extLst>
      <p:ext uri="{19B8F6BF-5375-455C-9EA6-DF929625EA0E}">
        <p15:presenceInfo xmlns:p15="http://schemas.microsoft.com/office/powerpoint/2012/main" userId="princip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6"/>
    <p:restoredTop sz="61431" autoAdjust="0"/>
  </p:normalViewPr>
  <p:slideViewPr>
    <p:cSldViewPr snapToGrid="0" snapToObjects="1">
      <p:cViewPr varScale="1">
        <p:scale>
          <a:sx n="56" d="100"/>
          <a:sy n="56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ommentAuthors" Target="commentAuthor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7T08:42:34.25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188D-A4F2-41B4-8DDD-3E3A2CC8CC8F}" type="datetimeFigureOut">
              <a:rPr lang="fr-FR" smtClean="0"/>
              <a:t>06/03/2018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0599-288B-45A8-9243-35108B77D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55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4FBAB-C937-4C52-8953-0C6FC86C9D21}" type="datetimeFigureOut">
              <a:rPr lang="fr-FR" smtClean="0"/>
              <a:t>06/03/2018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6956D-A9BE-4D4E-9216-1D02581E6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1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58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CB9ED2-D795-484C-9048-4168B4CF9078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10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C39D98F8-C7B5-4AE9-8F63-EEE959CAFE3D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10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907951" y="810820"/>
            <a:ext cx="4797615" cy="4036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33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6547A1-F586-4446-9585-D67C6BE23379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11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631DF891-201D-4519-AA39-96DDDCB52960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11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907951" y="810820"/>
            <a:ext cx="4797615" cy="4036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702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21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9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33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016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04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2EB422-E405-4377-B686-18D6D2E80214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20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6580E21F-FA77-4A2A-825F-E0C2783BA52E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20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906407" y="809087"/>
            <a:ext cx="4800703" cy="4040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56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1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67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18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7106CE-CD00-4C5C-8AFA-ED298837A7F9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23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425C95C8-299D-446C-8979-29F89F32ADC8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23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906407" y="809087"/>
            <a:ext cx="4800703" cy="40402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/>
          </p:nvPr>
        </p:nvSpPr>
        <p:spPr>
          <a:xfrm>
            <a:off x="881700" y="5119592"/>
            <a:ext cx="4842395" cy="4852782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619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98AFEA-D642-4E2E-A8E0-E01AE804891F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24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56EE50DA-A058-4185-8012-DF0CAA577D26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24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907951" y="810820"/>
            <a:ext cx="4797615" cy="4036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404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14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maîtrise de chaque domaine ne peut être compensée par la maîtrise d’un autre domaine.</a:t>
            </a:r>
          </a:p>
          <a:p>
            <a:r>
              <a:rPr lang="fr-FR" dirty="0"/>
              <a:t>Les quatre « objectifs de connaissances et de compétences pour la maîtrise du socle commun » du domaine 1 ne sont pas compensables entre eux.</a:t>
            </a:r>
          </a:p>
          <a:p>
            <a:r>
              <a:rPr lang="fr-FR" dirty="0"/>
              <a:t>Page de présentation du socle commun : http://www.education.gouv.fr/cid88125/qu-apprendront-les-eleves-de-6-a-16-ans-a-la-rentree-2016-decouvrez-le-socle-commun-de-connaissances-de-competences-et-de-culture.html&amp;xtmc=soclecommun&amp;xtnp=1&amp;xtcr=5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94FCE7-5124-4009-9BDC-7B846DEB9D20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3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E7C41629-1E86-4B10-A0BD-BBFDDF8061C8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3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907951" y="810820"/>
            <a:ext cx="4797615" cy="4036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35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956D-A9BE-4D4E-9216-1D02581E6A9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6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73C61B-85F8-4115-BE2A-216615FF5E8A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5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8DB16F1B-C7AC-4AA3-A568-9CFBF4DE6532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906407" y="809087"/>
            <a:ext cx="4800703" cy="40402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2"/>
            <a:ext cx="4842395" cy="4852782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68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366744-2251-4735-AE85-6598AFC79F45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6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9545DD81-0FFF-4EFD-8CEA-FA80D2D051A0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6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907951" y="810820"/>
            <a:ext cx="4797615" cy="4036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46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9A7B9E-0317-4723-B578-51EF9B51674D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7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7813" y="809625"/>
            <a:ext cx="7162801" cy="4030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18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9B6CCC-BE69-4832-B174-16E9D8E4BEB0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8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46062" y="10237450"/>
            <a:ext cx="285973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E22C9272-6CC7-4F5E-BC38-EC9610717CB0}" type="slidenum">
              <a:rPr lang="en-GB" altLang="fr-FR">
                <a:ea typeface="MS Gothic" panose="020B0609070205080204" pitchFamily="49" charset="-128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8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06407" y="809087"/>
            <a:ext cx="4800703" cy="4040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33" tIns="45866" rIns="91733" bIns="4586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66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2647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1310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39973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98636" indent="-229332" defTabSz="4507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6216" algn="l"/>
                <a:tab pos="1452433" algn="l"/>
                <a:tab pos="2178649" algn="l"/>
                <a:tab pos="290486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0BB2AC-33A5-4E68-9F03-35FA2449F864}" type="slidenum">
              <a:rPr lang="en-GB" altLang="fr-FR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9</a:t>
            </a:fld>
            <a:endParaRPr lang="en-GB" altLang="fr-FR">
              <a:ea typeface="MS Gothic" panose="020B0609070205080204" pitchFamily="49" charset="-128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7813" y="809625"/>
            <a:ext cx="7162801" cy="4030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1700" y="5119593"/>
            <a:ext cx="4842395" cy="484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77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00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50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98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4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76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21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23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3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5291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6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0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4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2094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3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0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8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66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6867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97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80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29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26924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68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07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55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9654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84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4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18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09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2728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7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3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4784"/>
            <a:ext cx="5371008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09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23392" y="1916832"/>
            <a:ext cx="10849205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7603232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99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608733" y="6408738"/>
            <a:ext cx="8636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6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8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624418" y="260351"/>
            <a:ext cx="10943167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163514"/>
            <a:ext cx="10655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8" y="1412875"/>
            <a:ext cx="109431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2639517" y="645333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6324601"/>
            <a:ext cx="153458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690285" y="6332538"/>
            <a:ext cx="8877300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1" y="6210300"/>
            <a:ext cx="8297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11088555" y="6453336"/>
            <a:ext cx="432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0795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1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17/45/6/Socle_commun_de_connaissances,_de_competences_et_de_culture_415456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1452" y="187345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Orientation – Affectation 								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35501" y="4267200"/>
            <a:ext cx="6306404" cy="1589111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sz="3000" dirty="0" smtClean="0"/>
              <a:t>Parents d’élèves de 3</a:t>
            </a:r>
            <a:r>
              <a:rPr lang="fr-FR" sz="3000" baseline="30000" dirty="0" smtClean="0"/>
              <a:t>ème</a:t>
            </a:r>
            <a:r>
              <a:rPr lang="fr-FR" sz="3000" dirty="0" smtClean="0"/>
              <a:t> </a:t>
            </a:r>
          </a:p>
          <a:p>
            <a:r>
              <a:rPr lang="fr-FR" sz="3000" dirty="0" smtClean="0"/>
              <a:t>Collège B. FRANKLIN </a:t>
            </a:r>
          </a:p>
          <a:p>
            <a:r>
              <a:rPr lang="fr-FR" sz="3000" dirty="0" smtClean="0"/>
              <a:t>5 mars 2018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0728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57918" y="2133601"/>
            <a:ext cx="6996767" cy="19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Bef>
                <a:spcPts val="3375"/>
              </a:spcBef>
              <a:buClr>
                <a:srgbClr val="000000"/>
              </a:buClr>
              <a:buSzPct val="100000"/>
              <a:defRPr/>
            </a:pPr>
            <a:r>
              <a:rPr lang="fr-FR" altLang="fr-FR" sz="40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LA VOIE</a:t>
            </a:r>
          </a:p>
          <a:p>
            <a:pPr algn="ctr" eaLnBrk="1" hangingPunct="1">
              <a:lnSpc>
                <a:spcPct val="117000"/>
              </a:lnSpc>
              <a:spcBef>
                <a:spcPts val="3375"/>
              </a:spcBef>
              <a:buClr>
                <a:srgbClr val="000000"/>
              </a:buClr>
              <a:buSzPct val="100000"/>
              <a:defRPr/>
            </a:pPr>
            <a:r>
              <a:rPr lang="fr-FR" altLang="fr-FR" sz="40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GENERALE ET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334286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275138" y="618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987800" y="4313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763838" y="6400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071813" y="5373688"/>
            <a:ext cx="6481762" cy="450850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125"/>
              </a:spcBef>
            </a:pPr>
            <a:r>
              <a:rPr lang="en-GB" altLang="fr-FR" sz="2000" dirty="0" err="1">
                <a:latin typeface="Calibri" panose="020F0502020204030204" pitchFamily="34" charset="0"/>
              </a:rPr>
              <a:t>Seconde</a:t>
            </a:r>
            <a:r>
              <a:rPr lang="en-GB" altLang="fr-FR" sz="2000" dirty="0">
                <a:latin typeface="Calibri" panose="020F0502020204030204" pitchFamily="34" charset="0"/>
              </a:rPr>
              <a:t> </a:t>
            </a:r>
            <a:r>
              <a:rPr lang="en-GB" altLang="fr-FR" sz="2000" dirty="0" err="1">
                <a:latin typeface="Calibri" panose="020F0502020204030204" pitchFamily="34" charset="0"/>
              </a:rPr>
              <a:t>générale</a:t>
            </a:r>
            <a:r>
              <a:rPr lang="en-GB" altLang="fr-FR" sz="2000" dirty="0">
                <a:latin typeface="Calibri" panose="020F0502020204030204" pitchFamily="34" charset="0"/>
              </a:rPr>
              <a:t> et </a:t>
            </a:r>
            <a:r>
              <a:rPr lang="en-GB" altLang="fr-FR" sz="2000" dirty="0" err="1">
                <a:latin typeface="Calibri" panose="020F0502020204030204" pitchFamily="34" charset="0"/>
              </a:rPr>
              <a:t>technologique</a:t>
            </a:r>
            <a:endParaRPr lang="en-GB" altLang="fr-FR" sz="2000" dirty="0">
              <a:latin typeface="Calibri" panose="020F0502020204030204" pitchFamily="34" charset="0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3101465" y="4437063"/>
            <a:ext cx="163138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2000" b="1" dirty="0" err="1">
                <a:latin typeface="Calibri" panose="020F0502020204030204" pitchFamily="34" charset="0"/>
              </a:rPr>
              <a:t>Voie</a:t>
            </a:r>
            <a:r>
              <a:rPr lang="en-GB" altLang="fr-FR" sz="2000" b="1" dirty="0">
                <a:latin typeface="Calibri" panose="020F0502020204030204" pitchFamily="34" charset="0"/>
              </a:rPr>
              <a:t> </a:t>
            </a:r>
            <a:r>
              <a:rPr lang="en-GB" altLang="fr-FR" sz="2000" b="1" dirty="0" err="1">
                <a:latin typeface="Calibri" panose="020F0502020204030204" pitchFamily="34" charset="0"/>
              </a:rPr>
              <a:t>générale</a:t>
            </a:r>
            <a:endParaRPr lang="en-GB" altLang="fr-FR" sz="2000" b="1" dirty="0">
              <a:latin typeface="Calibri" panose="020F0502020204030204" pitchFamily="34" charset="0"/>
            </a:endParaRP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7054368" y="4437063"/>
            <a:ext cx="2236166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2000" b="1" dirty="0" err="1">
                <a:latin typeface="Calibri" panose="020F0502020204030204" pitchFamily="34" charset="0"/>
              </a:rPr>
              <a:t>Voie</a:t>
            </a:r>
            <a:r>
              <a:rPr lang="en-GB" altLang="fr-FR" sz="2000" b="1" dirty="0">
                <a:latin typeface="Calibri" panose="020F0502020204030204" pitchFamily="34" charset="0"/>
              </a:rPr>
              <a:t> </a:t>
            </a:r>
            <a:r>
              <a:rPr lang="en-GB" altLang="fr-FR" sz="2000" b="1" dirty="0" err="1">
                <a:latin typeface="Calibri" panose="020F0502020204030204" pitchFamily="34" charset="0"/>
              </a:rPr>
              <a:t>technologique</a:t>
            </a:r>
            <a:endParaRPr lang="en-GB" altLang="fr-FR" sz="2000" b="1" dirty="0">
              <a:latin typeface="Calibri" panose="020F0502020204030204" pitchFamily="34" charset="0"/>
            </a:endParaRP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2927350" y="4005263"/>
            <a:ext cx="1976438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alibri" panose="020F0502020204030204" pitchFamily="34" charset="0"/>
              </a:rPr>
              <a:t>Première </a:t>
            </a:r>
            <a:r>
              <a:rPr lang="en-GB" altLang="fr-FR" sz="1600" dirty="0" err="1">
                <a:latin typeface="Calibri" panose="020F0502020204030204" pitchFamily="34" charset="0"/>
              </a:rPr>
              <a:t>générale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3035229" y="3573463"/>
            <a:ext cx="1770206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 err="1">
                <a:latin typeface="Calibri" panose="020F0502020204030204" pitchFamily="34" charset="0"/>
              </a:rPr>
              <a:t>Terminale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  <a:r>
              <a:rPr lang="en-GB" altLang="fr-FR" sz="1600" dirty="0" err="1">
                <a:latin typeface="Calibri" panose="020F0502020204030204" pitchFamily="34" charset="0"/>
              </a:rPr>
              <a:t>générale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2790892" y="2276476"/>
            <a:ext cx="2122354" cy="942951"/>
          </a:xfrm>
          <a:prstGeom prst="rect">
            <a:avLst/>
          </a:prstGeom>
          <a:solidFill>
            <a:srgbClr val="FF99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2000" dirty="0">
                <a:latin typeface="Calibri" panose="020F0502020204030204" pitchFamily="34" charset="0"/>
              </a:rPr>
              <a:t>Bac </a:t>
            </a:r>
            <a:r>
              <a:rPr lang="en-GB" altLang="fr-FR" sz="2000" dirty="0" err="1">
                <a:latin typeface="Calibri" panose="020F0502020204030204" pitchFamily="34" charset="0"/>
              </a:rPr>
              <a:t>général</a:t>
            </a:r>
            <a:endParaRPr lang="en-GB" altLang="fr-FR" sz="2000" dirty="0">
              <a:latin typeface="Calibri" panose="020F0502020204030204" pitchFamily="34" charset="0"/>
            </a:endParaRPr>
          </a:p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Modification 2021</a:t>
            </a:r>
            <a:endParaRPr lang="en-GB" altLang="fr-F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6204673" y="2276475"/>
            <a:ext cx="3995879" cy="942951"/>
          </a:xfrm>
          <a:prstGeom prst="rect">
            <a:avLst/>
          </a:prstGeom>
          <a:solidFill>
            <a:srgbClr val="FF99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2000" dirty="0">
                <a:latin typeface="Calibri" panose="020F0502020204030204" pitchFamily="34" charset="0"/>
              </a:rPr>
              <a:t>Bac </a:t>
            </a:r>
            <a:r>
              <a:rPr lang="en-GB" altLang="fr-FR" sz="2000" dirty="0" err="1">
                <a:latin typeface="Calibri" panose="020F0502020204030204" pitchFamily="34" charset="0"/>
              </a:rPr>
              <a:t>technologique</a:t>
            </a:r>
            <a:endParaRPr lang="en-GB" altLang="fr-FR" sz="2000" dirty="0">
              <a:latin typeface="Calibri" panose="020F0502020204030204" pitchFamily="34" charset="0"/>
            </a:endParaRPr>
          </a:p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400" dirty="0">
                <a:latin typeface="Calibri" panose="020F0502020204030204" pitchFamily="34" charset="0"/>
              </a:rPr>
              <a:t>STMG,STI2D,ST2S,STL,STAV,STDAA,Hotellerie,TMD</a:t>
            </a:r>
            <a:r>
              <a:rPr lang="en-GB" altLang="fr-FR" sz="20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3439048" y="549275"/>
            <a:ext cx="5298030" cy="1359284"/>
          </a:xfrm>
          <a:prstGeom prst="rect">
            <a:avLst/>
          </a:prstGeom>
          <a:solidFill>
            <a:srgbClr val="FFCC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2000" b="1" u="sng" dirty="0">
                <a:latin typeface="Calibri" panose="020F0502020204030204" pitchFamily="34" charset="0"/>
              </a:rPr>
              <a:t>ETUDES SUPERIEURES</a:t>
            </a:r>
            <a:r>
              <a:rPr lang="en-GB" altLang="fr-FR" sz="2400" b="1" u="sng" dirty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omic Sans MS" panose="030F0702030302020204" pitchFamily="66" charset="0"/>
              </a:rPr>
              <a:t>       				</a:t>
            </a:r>
          </a:p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omic Sans MS" panose="030F0702030302020204" pitchFamily="66" charset="0"/>
              </a:rPr>
              <a:t>  </a:t>
            </a:r>
            <a:r>
              <a:rPr lang="en-GB" altLang="fr-FR" sz="1600" b="1" dirty="0">
                <a:latin typeface="Calibri" panose="020F0502020204030204" pitchFamily="34" charset="0"/>
              </a:rPr>
              <a:t>E</a:t>
            </a:r>
            <a:r>
              <a:rPr lang="en-GB" altLang="fr-FR" sz="1600" b="1" dirty="0" smtClean="0">
                <a:latin typeface="Calibri" panose="020F0502020204030204" pitchFamily="34" charset="0"/>
              </a:rPr>
              <a:t>tudes </a:t>
            </a:r>
            <a:r>
              <a:rPr lang="en-GB" altLang="fr-FR" sz="1600" b="1" dirty="0" err="1">
                <a:latin typeface="Calibri" panose="020F0502020204030204" pitchFamily="34" charset="0"/>
              </a:rPr>
              <a:t>longues</a:t>
            </a:r>
            <a:r>
              <a:rPr lang="en-GB" altLang="fr-FR" sz="1600" dirty="0">
                <a:latin typeface="Calibri" panose="020F0502020204030204" pitchFamily="34" charset="0"/>
              </a:rPr>
              <a:t> (min </a:t>
            </a:r>
            <a:r>
              <a:rPr lang="en-GB" altLang="fr-FR" sz="1600" dirty="0" smtClean="0">
                <a:latin typeface="Calibri" panose="020F0502020204030204" pitchFamily="34" charset="0"/>
              </a:rPr>
              <a:t>bac + 3ans</a:t>
            </a:r>
            <a:r>
              <a:rPr lang="en-GB" altLang="fr-FR" sz="1600" dirty="0">
                <a:latin typeface="Calibri" panose="020F0502020204030204" pitchFamily="34" charset="0"/>
              </a:rPr>
              <a:t>)</a:t>
            </a:r>
            <a:r>
              <a:rPr lang="en-GB" altLang="fr-FR" sz="1600" dirty="0">
                <a:latin typeface="Comic Sans MS" panose="030F0702030302020204" pitchFamily="66" charset="0"/>
              </a:rPr>
              <a:t>	</a:t>
            </a:r>
            <a:r>
              <a:rPr lang="en-GB" altLang="fr-FR" sz="1600" dirty="0">
                <a:latin typeface="Calibri" panose="020F0502020204030204" pitchFamily="34" charset="0"/>
              </a:rPr>
              <a:t>                 </a:t>
            </a:r>
            <a:r>
              <a:rPr lang="en-GB" altLang="fr-FR" sz="1600" b="1" dirty="0">
                <a:latin typeface="Calibri" panose="020F0502020204030204" pitchFamily="34" charset="0"/>
              </a:rPr>
              <a:t>BTS / DUT</a:t>
            </a:r>
            <a:r>
              <a:rPr lang="en-GB" altLang="fr-FR" sz="1600" dirty="0">
                <a:latin typeface="Calibri" panose="020F0502020204030204" pitchFamily="34" charset="0"/>
              </a:rPr>
              <a:t> ( 2 </a:t>
            </a:r>
            <a:r>
              <a:rPr lang="en-GB" altLang="fr-FR" sz="1600" dirty="0" err="1">
                <a:latin typeface="Calibri" panose="020F0502020204030204" pitchFamily="34" charset="0"/>
              </a:rPr>
              <a:t>ans</a:t>
            </a:r>
            <a:r>
              <a:rPr lang="en-GB" altLang="fr-FR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6959601" y="4005263"/>
            <a:ext cx="2449513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alibri" panose="020F0502020204030204" pitchFamily="34" charset="0"/>
              </a:rPr>
              <a:t>Première </a:t>
            </a:r>
            <a:r>
              <a:rPr lang="en-GB" altLang="fr-FR" sz="1600" dirty="0" err="1">
                <a:latin typeface="Calibri" panose="020F0502020204030204" pitchFamily="34" charset="0"/>
              </a:rPr>
              <a:t>technologique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7056967" y="3573463"/>
            <a:ext cx="2243668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 err="1">
                <a:latin typeface="Calibri" panose="020F0502020204030204" pitchFamily="34" charset="0"/>
              </a:rPr>
              <a:t>Terminale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  <a:r>
              <a:rPr lang="en-GB" altLang="fr-FR" sz="1600" dirty="0" err="1">
                <a:latin typeface="Calibri" panose="020F0502020204030204" pitchFamily="34" charset="0"/>
              </a:rPr>
              <a:t>technologique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3071813" y="6237288"/>
            <a:ext cx="6481762" cy="454613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125"/>
              </a:spcBef>
            </a:pPr>
            <a:r>
              <a:rPr lang="en-GB" altLang="fr-FR" sz="2000" dirty="0" err="1">
                <a:latin typeface="Calibri" panose="020F0502020204030204" pitchFamily="34" charset="0"/>
              </a:rPr>
              <a:t>T</a:t>
            </a:r>
            <a:r>
              <a:rPr lang="en-GB" altLang="fr-FR" sz="2000" dirty="0" err="1" smtClean="0">
                <a:latin typeface="Calibri" panose="020F0502020204030204" pitchFamily="34" charset="0"/>
              </a:rPr>
              <a:t>roisième</a:t>
            </a:r>
            <a:endParaRPr lang="en-GB" altLang="fr-FR" sz="2000" dirty="0">
              <a:latin typeface="Calibri" panose="020F0502020204030204" pitchFamily="34" charset="0"/>
            </a:endParaRPr>
          </a:p>
        </p:txBody>
      </p:sp>
      <p:sp>
        <p:nvSpPr>
          <p:cNvPr id="34832" name="AutoShape 15"/>
          <p:cNvSpPr>
            <a:spLocks noChangeArrowheads="1"/>
          </p:cNvSpPr>
          <p:nvPr/>
        </p:nvSpPr>
        <p:spPr bwMode="auto">
          <a:xfrm rot="-6660000">
            <a:off x="3759201" y="4976813"/>
            <a:ext cx="644525" cy="431800"/>
          </a:xfrm>
          <a:prstGeom prst="rightArrow">
            <a:avLst>
              <a:gd name="adj1" fmla="val 50000"/>
              <a:gd name="adj2" fmla="val 37316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33" name="AutoShape 16"/>
          <p:cNvSpPr>
            <a:spLocks noChangeArrowheads="1"/>
          </p:cNvSpPr>
          <p:nvPr/>
        </p:nvSpPr>
        <p:spPr bwMode="auto">
          <a:xfrm rot="-3540000">
            <a:off x="7716838" y="4903788"/>
            <a:ext cx="644525" cy="431800"/>
          </a:xfrm>
          <a:prstGeom prst="rightArrow">
            <a:avLst>
              <a:gd name="adj1" fmla="val 50000"/>
              <a:gd name="adj2" fmla="val 37316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34" name="AutoShape 17"/>
          <p:cNvSpPr>
            <a:spLocks noChangeArrowheads="1"/>
          </p:cNvSpPr>
          <p:nvPr/>
        </p:nvSpPr>
        <p:spPr bwMode="auto">
          <a:xfrm>
            <a:off x="3719514" y="3213101"/>
            <a:ext cx="288925" cy="360363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35" name="AutoShape 18"/>
          <p:cNvSpPr>
            <a:spLocks noChangeArrowheads="1"/>
          </p:cNvSpPr>
          <p:nvPr/>
        </p:nvSpPr>
        <p:spPr bwMode="auto">
          <a:xfrm>
            <a:off x="8040689" y="3213101"/>
            <a:ext cx="288925" cy="360363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36" name="AutoShape 19"/>
          <p:cNvSpPr>
            <a:spLocks noChangeArrowheads="1"/>
          </p:cNvSpPr>
          <p:nvPr/>
        </p:nvSpPr>
        <p:spPr bwMode="auto">
          <a:xfrm>
            <a:off x="3648076" y="1916113"/>
            <a:ext cx="288925" cy="360362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37" name="AutoShape 20"/>
          <p:cNvSpPr>
            <a:spLocks noChangeArrowheads="1"/>
          </p:cNvSpPr>
          <p:nvPr/>
        </p:nvSpPr>
        <p:spPr bwMode="auto">
          <a:xfrm>
            <a:off x="8040689" y="1916113"/>
            <a:ext cx="288925" cy="360362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4838" name="AutoShape 21"/>
          <p:cNvSpPr>
            <a:spLocks noChangeArrowheads="1"/>
          </p:cNvSpPr>
          <p:nvPr/>
        </p:nvSpPr>
        <p:spPr bwMode="auto">
          <a:xfrm>
            <a:off x="6167439" y="5805488"/>
            <a:ext cx="50482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089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pbs.twimg.com/media/DV_xdPfXkAIwqi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4" y="-411544"/>
            <a:ext cx="5760720" cy="767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3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9818" y="973476"/>
            <a:ext cx="8915399" cy="3803903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baccalauréat général rénové 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- 4 épreuves écrites</a:t>
            </a:r>
            <a:br>
              <a:rPr lang="fr-FR" sz="2400" dirty="0" smtClean="0"/>
            </a:b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- un grand oral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- le contrôle continu 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3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8587" y="535442"/>
            <a:ext cx="8221662" cy="1008062"/>
          </a:xfrm>
        </p:spPr>
        <p:txBody>
          <a:bodyPr/>
          <a:lstStyle/>
          <a:p>
            <a:r>
              <a:rPr lang="en-GB" altLang="fr-FR" sz="3200" dirty="0">
                <a:solidFill>
                  <a:srgbClr val="440044"/>
                </a:solidFill>
                <a:latin typeface="Calibri" panose="020F0502020204030204" pitchFamily="34" charset="0"/>
              </a:rPr>
              <a:t>8 BACCALAUREATS TECHNOLOGIQUES</a:t>
            </a:r>
            <a:endParaRPr lang="fr-FR" altLang="fr-FR" sz="3200" dirty="0">
              <a:solidFill>
                <a:srgbClr val="440044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412875"/>
            <a:ext cx="8221663" cy="5081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1000"/>
              </a:lnSpc>
            </a:pPr>
            <a:endParaRPr lang="en-GB" altLang="fr-FR" sz="2000" dirty="0"/>
          </a:p>
          <a:p>
            <a:pPr>
              <a:lnSpc>
                <a:spcPct val="61000"/>
              </a:lnSpc>
            </a:pPr>
            <a:r>
              <a:rPr lang="en-GB" altLang="fr-FR" sz="2000" dirty="0"/>
              <a:t> </a:t>
            </a:r>
            <a:r>
              <a:rPr lang="en-GB" altLang="fr-FR" sz="2000" b="1" dirty="0">
                <a:latin typeface="Calibri" panose="020F0502020204030204" pitchFamily="34" charset="0"/>
              </a:rPr>
              <a:t>STMG</a:t>
            </a:r>
            <a:r>
              <a:rPr lang="en-GB" altLang="fr-FR" sz="2000" dirty="0">
                <a:latin typeface="Calibri" panose="020F0502020204030204" pitchFamily="34" charset="0"/>
              </a:rPr>
              <a:t> Sciences et technologies du management et de la </a:t>
            </a:r>
            <a:r>
              <a:rPr lang="en-GB" altLang="fr-FR" sz="2000" dirty="0" err="1">
                <a:latin typeface="Calibri" panose="020F0502020204030204" pitchFamily="34" charset="0"/>
              </a:rPr>
              <a:t>gestion</a:t>
            </a:r>
            <a:r>
              <a:rPr lang="en-GB" altLang="fr-FR" sz="20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61000"/>
              </a:lnSpc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r>
              <a:rPr lang="en-GB" altLang="fr-FR" sz="2000" dirty="0">
                <a:latin typeface="Calibri" panose="020F0502020204030204" pitchFamily="34" charset="0"/>
              </a:rPr>
              <a:t> </a:t>
            </a:r>
            <a:r>
              <a:rPr lang="en-GB" altLang="fr-FR" sz="2000" b="1" dirty="0">
                <a:latin typeface="Calibri" panose="020F0502020204030204" pitchFamily="34" charset="0"/>
              </a:rPr>
              <a:t>STI2D</a:t>
            </a:r>
            <a:r>
              <a:rPr lang="en-GB" altLang="fr-FR" sz="2000" dirty="0">
                <a:latin typeface="Calibri" panose="020F0502020204030204" pitchFamily="34" charset="0"/>
              </a:rPr>
              <a:t> Sciences et technologies </a:t>
            </a:r>
            <a:r>
              <a:rPr lang="en-GB" altLang="fr-FR" sz="2000" dirty="0" err="1">
                <a:latin typeface="Calibri" panose="020F0502020204030204" pitchFamily="34" charset="0"/>
              </a:rPr>
              <a:t>industrielles</a:t>
            </a:r>
            <a:r>
              <a:rPr lang="en-GB" altLang="fr-FR" sz="2000" dirty="0">
                <a:latin typeface="Calibri" panose="020F0502020204030204" pitchFamily="34" charset="0"/>
              </a:rPr>
              <a:t> et </a:t>
            </a:r>
            <a:r>
              <a:rPr lang="en-GB" altLang="fr-FR" sz="2000" dirty="0" smtClean="0">
                <a:latin typeface="Calibri" panose="020F0502020204030204" pitchFamily="34" charset="0"/>
              </a:rPr>
              <a:t>du </a:t>
            </a:r>
          </a:p>
          <a:p>
            <a:pPr marL="0" indent="0">
              <a:lnSpc>
                <a:spcPct val="61000"/>
              </a:lnSpc>
              <a:buNone/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61000"/>
              </a:lnSpc>
              <a:buNone/>
            </a:pPr>
            <a:r>
              <a:rPr lang="en-GB" altLang="fr-FR" sz="2000" dirty="0" smtClean="0">
                <a:latin typeface="Calibri" panose="020F0502020204030204" pitchFamily="34" charset="0"/>
              </a:rPr>
              <a:t>	</a:t>
            </a:r>
            <a:r>
              <a:rPr lang="en-GB" altLang="fr-FR" sz="2000" dirty="0" err="1" smtClean="0">
                <a:latin typeface="Calibri" panose="020F0502020204030204" pitchFamily="34" charset="0"/>
              </a:rPr>
              <a:t>développement</a:t>
            </a:r>
            <a:r>
              <a:rPr lang="en-GB" altLang="fr-FR" sz="2000" dirty="0" smtClean="0">
                <a:latin typeface="Calibri" panose="020F0502020204030204" pitchFamily="34" charset="0"/>
              </a:rPr>
              <a:t> durable </a:t>
            </a:r>
            <a:endParaRPr lang="en-GB" altLang="fr-FR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61000"/>
              </a:lnSpc>
              <a:buNone/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r>
              <a:rPr lang="en-GB" altLang="fr-FR" sz="2000" b="1" dirty="0">
                <a:latin typeface="Calibri" panose="020F0502020204030204" pitchFamily="34" charset="0"/>
              </a:rPr>
              <a:t> ST2S</a:t>
            </a:r>
            <a:r>
              <a:rPr lang="en-GB" altLang="fr-FR" sz="2000" dirty="0">
                <a:latin typeface="Calibri" panose="020F0502020204030204" pitchFamily="34" charset="0"/>
              </a:rPr>
              <a:t> Sciences et technologies de la santé et du social</a:t>
            </a:r>
          </a:p>
          <a:p>
            <a:pPr>
              <a:lnSpc>
                <a:spcPct val="61000"/>
              </a:lnSpc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r>
              <a:rPr lang="en-GB" altLang="fr-FR" sz="2000" b="1" dirty="0">
                <a:latin typeface="Calibri" panose="020F0502020204030204" pitchFamily="34" charset="0"/>
              </a:rPr>
              <a:t> STL</a:t>
            </a:r>
            <a:r>
              <a:rPr lang="en-GB" altLang="fr-FR" sz="2000" dirty="0">
                <a:latin typeface="Calibri" panose="020F0502020204030204" pitchFamily="34" charset="0"/>
              </a:rPr>
              <a:t> Sciences et technologies de </a:t>
            </a:r>
            <a:r>
              <a:rPr lang="en-GB" altLang="fr-FR" sz="2000" dirty="0" err="1">
                <a:latin typeface="Calibri" panose="020F0502020204030204" pitchFamily="34" charset="0"/>
              </a:rPr>
              <a:t>laboratoire</a:t>
            </a: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r>
              <a:rPr lang="en-GB" altLang="fr-FR" sz="2000" b="1" dirty="0">
                <a:latin typeface="Calibri" panose="020F0502020204030204" pitchFamily="34" charset="0"/>
              </a:rPr>
              <a:t>STD2A</a:t>
            </a:r>
            <a:r>
              <a:rPr lang="en-GB" altLang="fr-FR" sz="2000" dirty="0">
                <a:latin typeface="Calibri" panose="020F0502020204030204" pitchFamily="34" charset="0"/>
              </a:rPr>
              <a:t> Sciences et technologies design et arts appliqués</a:t>
            </a:r>
          </a:p>
          <a:p>
            <a:pPr>
              <a:lnSpc>
                <a:spcPct val="61000"/>
              </a:lnSpc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r>
              <a:rPr lang="en-GB" altLang="fr-FR" sz="2000" b="1" dirty="0">
                <a:latin typeface="Calibri" panose="020F0502020204030204" pitchFamily="34" charset="0"/>
              </a:rPr>
              <a:t> STAV</a:t>
            </a:r>
            <a:r>
              <a:rPr lang="en-GB" altLang="fr-FR" sz="2000" dirty="0">
                <a:latin typeface="Calibri" panose="020F0502020204030204" pitchFamily="34" charset="0"/>
              </a:rPr>
              <a:t>  Sciences et  technologies de l</a:t>
            </a:r>
            <a:r>
              <a:rPr lang="fr-FR" altLang="fr-FR" sz="2000" dirty="0">
                <a:latin typeface="Calibri" panose="020F0502020204030204" pitchFamily="34" charset="0"/>
              </a:rPr>
              <a:t>’</a:t>
            </a:r>
            <a:r>
              <a:rPr lang="en-GB" altLang="ja-JP" sz="2000" dirty="0" err="1">
                <a:latin typeface="Calibri" panose="020F0502020204030204" pitchFamily="34" charset="0"/>
              </a:rPr>
              <a:t>agronomie</a:t>
            </a:r>
            <a:r>
              <a:rPr lang="en-GB" altLang="ja-JP" sz="2000" dirty="0">
                <a:latin typeface="Calibri" panose="020F0502020204030204" pitchFamily="34" charset="0"/>
              </a:rPr>
              <a:t> et du vivant </a:t>
            </a:r>
          </a:p>
          <a:p>
            <a:pPr>
              <a:lnSpc>
                <a:spcPct val="61000"/>
              </a:lnSpc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r>
              <a:rPr lang="en-GB" altLang="fr-FR" sz="2000" b="1" dirty="0">
                <a:latin typeface="Calibri" panose="020F0502020204030204" pitchFamily="34" charset="0"/>
              </a:rPr>
              <a:t> STHR </a:t>
            </a:r>
            <a:r>
              <a:rPr lang="fr-FR" altLang="fr-FR" sz="2000" dirty="0">
                <a:latin typeface="Calibri" panose="020F0502020204030204" pitchFamily="34" charset="0"/>
              </a:rPr>
              <a:t>Sciences et technologies de l'hôtellerie et de la restauration </a:t>
            </a:r>
          </a:p>
          <a:p>
            <a:pPr>
              <a:lnSpc>
                <a:spcPct val="61000"/>
              </a:lnSpc>
            </a:pP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r>
              <a:rPr lang="en-GB" altLang="fr-FR" sz="2000" dirty="0">
                <a:latin typeface="Calibri" panose="020F0502020204030204" pitchFamily="34" charset="0"/>
              </a:rPr>
              <a:t> </a:t>
            </a:r>
            <a:r>
              <a:rPr lang="en-GB" altLang="fr-FR" sz="2000" b="1" dirty="0">
                <a:latin typeface="Calibri" panose="020F0502020204030204" pitchFamily="34" charset="0"/>
              </a:rPr>
              <a:t>TMD</a:t>
            </a:r>
            <a:r>
              <a:rPr lang="en-GB" altLang="fr-FR" sz="2000" dirty="0">
                <a:latin typeface="Calibri" panose="020F0502020204030204" pitchFamily="34" charset="0"/>
              </a:rPr>
              <a:t> Techniques de la </a:t>
            </a:r>
            <a:r>
              <a:rPr lang="en-GB" altLang="fr-FR" sz="2000" dirty="0" err="1">
                <a:latin typeface="Calibri" panose="020F0502020204030204" pitchFamily="34" charset="0"/>
              </a:rPr>
              <a:t>musique</a:t>
            </a:r>
            <a:r>
              <a:rPr lang="en-GB" altLang="fr-FR" sz="2000" dirty="0">
                <a:latin typeface="Calibri" panose="020F0502020204030204" pitchFamily="34" charset="0"/>
              </a:rPr>
              <a:t> et de la </a:t>
            </a:r>
            <a:r>
              <a:rPr lang="en-GB" altLang="fr-FR" sz="2000" dirty="0" err="1">
                <a:latin typeface="Calibri" panose="020F0502020204030204" pitchFamily="34" charset="0"/>
              </a:rPr>
              <a:t>danse</a:t>
            </a:r>
            <a:endParaRPr lang="en-GB" altLang="fr-FR" sz="2000" dirty="0">
              <a:latin typeface="Calibri" panose="020F0502020204030204" pitchFamily="34" charset="0"/>
            </a:endParaRPr>
          </a:p>
          <a:p>
            <a:pPr>
              <a:lnSpc>
                <a:spcPct val="61000"/>
              </a:lnSpc>
            </a:pPr>
            <a:endParaRPr lang="fr-FR" altLang="fr-FR" sz="2000" dirty="0">
              <a:latin typeface="Calibri" panose="020F0502020204030204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flipV="1">
            <a:off x="2180019" y="794771"/>
            <a:ext cx="539750" cy="179388"/>
          </a:xfrm>
          <a:prstGeom prst="chevron">
            <a:avLst>
              <a:gd name="adj" fmla="val 75221"/>
            </a:avLst>
          </a:prstGeom>
          <a:solidFill>
            <a:srgbClr val="FF808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07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8587" y="2198246"/>
            <a:ext cx="8911687" cy="1280890"/>
          </a:xfrm>
        </p:spPr>
        <p:txBody>
          <a:bodyPr/>
          <a:lstStyle/>
          <a:p>
            <a:r>
              <a:rPr lang="fr-FR" dirty="0" smtClean="0"/>
              <a:t>L’affectation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4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1000"/>
              </a:lnSpc>
              <a:defRPr/>
            </a:pPr>
            <a:r>
              <a:rPr lang="fr-FR" altLang="fr-FR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Affectation en </a:t>
            </a:r>
            <a:r>
              <a:rPr lang="fr-FR" altLang="fr-FR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lycée professionnel</a:t>
            </a:r>
            <a:r>
              <a:rPr lang="fr-FR" altLang="fr-FR" b="1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fr-FR" altLang="fr-FR" b="1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9191" y="1703119"/>
            <a:ext cx="8915400" cy="4845132"/>
          </a:xfrm>
        </p:spPr>
        <p:txBody>
          <a:bodyPr>
            <a:normAutofit/>
          </a:bodyPr>
          <a:lstStyle/>
          <a:p>
            <a:endParaRPr lang="fr-FR" altLang="fr-FR" sz="2800" dirty="0" smtClean="0">
              <a:latin typeface="Calibri" panose="020F0502020204030204" pitchFamily="34" charset="0"/>
            </a:endParaRPr>
          </a:p>
          <a:p>
            <a:r>
              <a:rPr lang="fr-FR" altLang="fr-FR" sz="2800" dirty="0" smtClean="0">
                <a:latin typeface="Calibri" panose="020F0502020204030204" pitchFamily="34" charset="0"/>
              </a:rPr>
              <a:t>Sur </a:t>
            </a:r>
            <a:r>
              <a:rPr lang="fr-FR" altLang="fr-FR" sz="2800" dirty="0">
                <a:latin typeface="Calibri" panose="020F0502020204030204" pitchFamily="34" charset="0"/>
              </a:rPr>
              <a:t>la base du </a:t>
            </a:r>
            <a:r>
              <a:rPr lang="fr-FR" altLang="fr-FR" sz="2800" i="1" dirty="0">
                <a:latin typeface="Calibri" panose="020F0502020204030204" pitchFamily="34" charset="0"/>
              </a:rPr>
              <a:t>dossier scolaire</a:t>
            </a:r>
            <a:r>
              <a:rPr lang="fr-FR" altLang="fr-FR" sz="2800" dirty="0">
                <a:latin typeface="Calibri" panose="020F0502020204030204" pitchFamily="34" charset="0"/>
              </a:rPr>
              <a:t> (</a:t>
            </a:r>
            <a:r>
              <a:rPr lang="fr-FR" altLang="fr-FR" sz="2800" dirty="0" smtClean="0">
                <a:latin typeface="Calibri" panose="020F0502020204030204" pitchFamily="34" charset="0"/>
              </a:rPr>
              <a:t>notes des trois trimestres de 3</a:t>
            </a:r>
            <a:r>
              <a:rPr lang="fr-FR" altLang="fr-FR" sz="2800" baseline="30000" dirty="0" smtClean="0">
                <a:latin typeface="Calibri" panose="020F0502020204030204" pitchFamily="34" charset="0"/>
              </a:rPr>
              <a:t>ème</a:t>
            </a:r>
            <a:r>
              <a:rPr lang="fr-FR" altLang="fr-FR" sz="2800" dirty="0" smtClean="0">
                <a:latin typeface="Calibri" panose="020F0502020204030204" pitchFamily="34" charset="0"/>
              </a:rPr>
              <a:t>  et niveau de maîtrise du socle commun)</a:t>
            </a:r>
          </a:p>
          <a:p>
            <a:pPr marL="0" indent="0">
              <a:buNone/>
            </a:pPr>
            <a:endParaRPr lang="fr-FR" altLang="fr-FR" sz="2800" i="1" u="sng" dirty="0" smtClean="0">
              <a:latin typeface="Calibri" panose="020F0502020204030204" pitchFamily="34" charset="0"/>
            </a:endParaRPr>
          </a:p>
          <a:p>
            <a:r>
              <a:rPr lang="fr-FR" altLang="fr-FR" sz="2800" i="1" u="sng" dirty="0" smtClean="0">
                <a:latin typeface="Calibri" panose="020F0502020204030204" pitchFamily="34" charset="0"/>
              </a:rPr>
              <a:t>5 </a:t>
            </a:r>
            <a:r>
              <a:rPr lang="fr-FR" altLang="fr-FR" sz="2800" i="1" u="sng" dirty="0">
                <a:latin typeface="Calibri" panose="020F0502020204030204" pitchFamily="34" charset="0"/>
              </a:rPr>
              <a:t>vœux</a:t>
            </a:r>
            <a:r>
              <a:rPr lang="fr-FR" altLang="fr-FR" sz="2800" dirty="0">
                <a:latin typeface="Calibri" panose="020F0502020204030204" pitchFamily="34" charset="0"/>
              </a:rPr>
              <a:t> en lycée public : un vœu = une  spécialité + un </a:t>
            </a:r>
            <a:r>
              <a:rPr lang="fr-FR" altLang="fr-FR" sz="2800" dirty="0" smtClean="0">
                <a:latin typeface="Calibri" panose="020F0502020204030204" pitchFamily="34" charset="0"/>
              </a:rPr>
              <a:t>établissement</a:t>
            </a:r>
          </a:p>
          <a:p>
            <a:pPr marL="0" indent="0">
              <a:buNone/>
            </a:pPr>
            <a:endParaRPr lang="fr-FR" altLang="fr-FR" sz="2800" dirty="0">
              <a:latin typeface="Calibri" panose="020F0502020204030204" pitchFamily="34" charset="0"/>
            </a:endParaRPr>
          </a:p>
          <a:p>
            <a:endParaRPr lang="fr-FR" alt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2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648" y="624110"/>
            <a:ext cx="9272016" cy="57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Affectation en lycée professionnel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2012" y="1694688"/>
            <a:ext cx="8915400" cy="3777622"/>
          </a:xfrm>
        </p:spPr>
        <p:txBody>
          <a:bodyPr>
            <a:noAutofit/>
          </a:bodyPr>
          <a:lstStyle/>
          <a:p>
            <a:r>
              <a:rPr lang="fr-FR" altLang="fr-FR" sz="2800" u="sng" dirty="0">
                <a:latin typeface="Calibri" panose="020F0502020204030204" pitchFamily="34" charset="0"/>
              </a:rPr>
              <a:t>Un tri informatisé</a:t>
            </a:r>
            <a:r>
              <a:rPr lang="fr-FR" altLang="fr-FR" sz="2800" dirty="0">
                <a:latin typeface="Calibri" panose="020F0502020204030204" pitchFamily="34" charset="0"/>
              </a:rPr>
              <a:t> (</a:t>
            </a:r>
            <a:r>
              <a:rPr lang="fr-FR" altLang="fr-FR" sz="2800" dirty="0" err="1">
                <a:latin typeface="Calibri" panose="020F0502020204030204" pitchFamily="34" charset="0"/>
              </a:rPr>
              <a:t>Affelnet</a:t>
            </a:r>
            <a:r>
              <a:rPr lang="fr-FR" altLang="fr-FR" sz="2800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fr-FR" altLang="fr-FR" sz="2800" dirty="0">
              <a:latin typeface="Calibri" panose="020F0502020204030204" pitchFamily="34" charset="0"/>
            </a:endParaRPr>
          </a:p>
          <a:p>
            <a:r>
              <a:rPr lang="fr-FR" altLang="fr-FR" sz="2800" dirty="0">
                <a:latin typeface="Calibri" panose="020F0502020204030204" pitchFamily="34" charset="0"/>
              </a:rPr>
              <a:t>Coefficients appliqués à </a:t>
            </a:r>
            <a:r>
              <a:rPr lang="fr-FR" altLang="fr-FR" sz="2800" dirty="0" smtClean="0">
                <a:latin typeface="Calibri" panose="020F0502020204030204" pitchFamily="34" charset="0"/>
              </a:rPr>
              <a:t>chaque matière par groupe de spécialités. </a:t>
            </a:r>
          </a:p>
          <a:p>
            <a:pPr marL="0" indent="0">
              <a:buNone/>
            </a:pPr>
            <a:endParaRPr lang="fr-FR" altLang="fr-FR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altLang="fr-FR" sz="2800" dirty="0" smtClean="0">
                <a:latin typeface="Calibri" panose="020F0502020204030204" pitchFamily="34" charset="0"/>
              </a:rPr>
              <a:t>Certains </a:t>
            </a:r>
            <a:r>
              <a:rPr lang="fr-FR" altLang="fr-FR" sz="2800" dirty="0">
                <a:latin typeface="Calibri" panose="020F0502020204030204" pitchFamily="34" charset="0"/>
              </a:rPr>
              <a:t>CAP et BAC pro  sont plus difficiles d’accès que </a:t>
            </a:r>
            <a:r>
              <a:rPr lang="fr-FR" altLang="fr-FR" sz="2800" dirty="0" smtClean="0">
                <a:latin typeface="Calibri" panose="020F0502020204030204" pitchFamily="34" charset="0"/>
              </a:rPr>
              <a:t>d’autres. Certains </a:t>
            </a:r>
            <a:r>
              <a:rPr lang="fr-FR" altLang="fr-FR" sz="2800" dirty="0">
                <a:latin typeface="Calibri" panose="020F0502020204030204" pitchFamily="34" charset="0"/>
              </a:rPr>
              <a:t>établissements sont plus demandés que d’autres </a:t>
            </a:r>
            <a:endParaRPr lang="fr-FR" altLang="fr-FR" sz="2800" dirty="0" smtClean="0">
              <a:latin typeface="Calibri" panose="020F0502020204030204" pitchFamily="34" charset="0"/>
            </a:endParaRPr>
          </a:p>
          <a:p>
            <a:r>
              <a:rPr lang="fr-FR" altLang="fr-F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Une sécurisation des vœux </a:t>
            </a:r>
            <a:endParaRPr lang="en-GB" altLang="fr-FR" sz="28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endParaRPr lang="fr-FR" altLang="fr-FR" sz="2800" dirty="0">
              <a:latin typeface="Calibri" panose="020F0502020204030204" pitchFamily="34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916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procédure </a:t>
            </a:r>
            <a:r>
              <a:rPr lang="fr-FR" dirty="0" err="1" smtClean="0"/>
              <a:t>Pass</a:t>
            </a:r>
            <a:r>
              <a:rPr lang="fr-FR" dirty="0" smtClean="0"/>
              <a:t> Pro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buNone/>
            </a:pP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Formations du secteur de </a:t>
            </a: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l’hôtellerie-restauration</a:t>
            </a: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, des </a:t>
            </a: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arts,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  <a:buNone/>
            </a:pP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l’aéronautique, </a:t>
            </a: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la sécurité, du transport, </a:t>
            </a: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  <a:buNone/>
            </a:pP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l’agriculture</a:t>
            </a: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, de la mécanique moto et </a:t>
            </a: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optique-lunetterie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Font typeface="Wingdings 2" panose="05020102010507070707" pitchFamily="18" charset="2"/>
              <a:buChar char=""/>
            </a:pP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Lettre de motivation et entretien obligatoire en mars-avril </a:t>
            </a: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2018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Font typeface="Wingdings 2" panose="05020102010507070707" pitchFamily="18" charset="2"/>
              <a:buChar char=""/>
            </a:pPr>
            <a:r>
              <a:rPr lang="fr-FR" alt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Deux avis : de favorable à réservé </a:t>
            </a: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9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3559" y="2096650"/>
            <a:ext cx="8911687" cy="1280890"/>
          </a:xfrm>
        </p:spPr>
        <p:txBody>
          <a:bodyPr/>
          <a:lstStyle/>
          <a:p>
            <a:r>
              <a:rPr lang="fr-FR" dirty="0" smtClean="0"/>
              <a:t>L’orientation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2988624"/>
            <a:ext cx="8915400" cy="37776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085544" y="1030320"/>
            <a:ext cx="8224837" cy="1265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fr-FR" altLang="fr-FR" sz="3200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ffectation </a:t>
            </a:r>
            <a:r>
              <a:rPr lang="fr-FR" altLang="fr-FR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en lycée général et technologique</a:t>
            </a:r>
            <a:r>
              <a:rPr lang="fr-FR" altLang="fr-FR" sz="4000" b="1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fr-FR" altLang="fr-FR" sz="4000" b="1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endParaRPr lang="fr-FR" altLang="fr-FR" sz="4000" b="1" dirty="0">
              <a:solidFill>
                <a:srgbClr val="A45C7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060192" y="1960309"/>
            <a:ext cx="8224838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76680" rIns="0" bIns="0"/>
          <a:lstStyle>
            <a:lvl1pPr marL="341313" indent="-339725"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fr-FR" altLang="fr-FR" sz="3600" b="1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"/>
            </a:pPr>
            <a:r>
              <a:rPr lang="fr-FR" altLang="fr-FR" sz="2800" dirty="0" smtClean="0">
                <a:latin typeface="Calibri" panose="020F0502020204030204" pitchFamily="34" charset="0"/>
              </a:rPr>
              <a:t>Après décision </a:t>
            </a:r>
            <a:r>
              <a:rPr lang="fr-FR" altLang="fr-FR" sz="2800" dirty="0">
                <a:latin typeface="Calibri" panose="020F0502020204030204" pitchFamily="34" charset="0"/>
              </a:rPr>
              <a:t>du conseil de </a:t>
            </a:r>
            <a:r>
              <a:rPr lang="fr-FR" altLang="fr-FR" sz="2800" dirty="0" smtClean="0">
                <a:latin typeface="Calibri" panose="020F0502020204030204" pitchFamily="34" charset="0"/>
              </a:rPr>
              <a:t>classe (orientation)</a:t>
            </a:r>
            <a:endParaRPr lang="fr-FR" altLang="fr-FR" sz="2800" dirty="0">
              <a:latin typeface="Calibri" panose="020F050202020403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fr-FR" altLang="fr-FR" sz="2800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"/>
            </a:pPr>
            <a:r>
              <a:rPr lang="fr-FR" altLang="fr-FR" sz="2800" dirty="0">
                <a:latin typeface="Calibri" panose="020F0502020204030204" pitchFamily="34" charset="0"/>
              </a:rPr>
              <a:t>Procédure informatisée </a:t>
            </a:r>
            <a:r>
              <a:rPr lang="fr-FR" altLang="fr-FR" sz="2800" dirty="0" smtClean="0">
                <a:latin typeface="Calibri" panose="020F0502020204030204" pitchFamily="34" charset="0"/>
              </a:rPr>
              <a:t>AFFELNET</a:t>
            </a:r>
          </a:p>
          <a:p>
            <a:pPr eaLnBrk="1" hangingPunct="1">
              <a:buFont typeface="Wingdings" panose="05000000000000000000" pitchFamily="2" charset="2"/>
              <a:buChar char=""/>
            </a:pPr>
            <a:endParaRPr lang="fr-FR" altLang="fr-FR" sz="2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"/>
            </a:pPr>
            <a:r>
              <a:rPr lang="fr-FR" altLang="fr-FR" sz="2800" dirty="0" smtClean="0">
                <a:latin typeface="Calibri" panose="020F0502020204030204" pitchFamily="34" charset="0"/>
              </a:rPr>
              <a:t>Notion de zone de desserte </a:t>
            </a:r>
          </a:p>
          <a:p>
            <a:pPr eaLnBrk="1" hangingPunct="1">
              <a:buFont typeface="Wingdings" panose="05000000000000000000" pitchFamily="2" charset="2"/>
              <a:buChar char=""/>
            </a:pPr>
            <a:endParaRPr lang="fr-FR" altLang="fr-FR" sz="2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"/>
            </a:pPr>
            <a:r>
              <a:rPr lang="fr-FR" altLang="fr-FR" sz="2800" dirty="0" smtClean="0">
                <a:latin typeface="Calibri" panose="020F0502020204030204" pitchFamily="34" charset="0"/>
              </a:rPr>
              <a:t>Dérogation </a:t>
            </a:r>
            <a:endParaRPr lang="fr-FR" altLang="fr-FR" sz="1600" dirty="0" smtClean="0"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"/>
            </a:pPr>
            <a:endParaRPr lang="fr-FR" altLang="fr-FR" sz="3600" dirty="0">
              <a:latin typeface="Comic Sans MS" panose="030F0702030302020204" pitchFamily="66" charset="0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fr-FR" altLang="fr-F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75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recrutements particuliers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52569"/>
              </p:ext>
            </p:extLst>
          </p:nvPr>
        </p:nvGraphicFramePr>
        <p:xfrm>
          <a:off x="2011680" y="1905001"/>
          <a:ext cx="8449057" cy="4130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5554"/>
                <a:gridCol w="3475554"/>
                <a:gridCol w="1497949"/>
              </a:tblGrid>
              <a:tr h="8907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Procédures particulières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Création et culture design (Bac STD2A)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Poissy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797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EATDD (écologie agronomie territoires et développement durable (Bac STAV)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Saint Germain en Laye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797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Secondes spécifiques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Bac "Sciences et Technologie de l'hôtellerie et de la Restauration" (STHR)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Guyancourt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797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Bac "Sciences et techniques de la Musique et de la Danse" (STMD)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Versailles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3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/>
          <a:lstStyle/>
          <a:p>
            <a:r>
              <a:rPr lang="fr-FR" dirty="0" smtClean="0"/>
              <a:t>Le calendrier de l’affectation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628" y="1905000"/>
            <a:ext cx="9374853" cy="4340352"/>
          </a:xfrm>
        </p:spPr>
        <p:txBody>
          <a:bodyPr>
            <a:normAutofit lnSpcReduction="10000"/>
          </a:bodyPr>
          <a:lstStyle/>
          <a:p>
            <a:pPr>
              <a:lnSpc>
                <a:spcPct val="71000"/>
              </a:lnSpc>
              <a:spcBef>
                <a:spcPts val="800"/>
              </a:spcBef>
              <a:buNone/>
            </a:pPr>
            <a:r>
              <a:rPr lang="fr-FR" altLang="fr-FR" sz="2800" u="sng" dirty="0">
                <a:solidFill>
                  <a:srgbClr val="000000"/>
                </a:solidFill>
                <a:latin typeface="Arial" panose="020B0604020202020204" pitchFamily="34" charset="0"/>
              </a:rPr>
              <a:t>Avril-mai</a:t>
            </a:r>
            <a:r>
              <a:rPr lang="fr-FR" alt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71000"/>
              </a:lnSpc>
              <a:spcBef>
                <a:spcPts val="800"/>
              </a:spcBef>
              <a:buNone/>
            </a:pP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71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Dossier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donné aux parents au retour </a:t>
            </a: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des vacances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Pâques </a:t>
            </a:r>
          </a:p>
          <a:p>
            <a:pPr marL="0" indent="0">
              <a:lnSpc>
                <a:spcPct val="71000"/>
              </a:lnSpc>
              <a:spcBef>
                <a:spcPts val="800"/>
              </a:spcBef>
              <a:buNone/>
            </a:pPr>
            <a:endParaRPr lang="fr-FR" altLang="fr-F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71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Retour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du dossier dans les 10 </a:t>
            </a: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jours</a:t>
            </a:r>
          </a:p>
          <a:p>
            <a:pPr marL="0" indent="0">
              <a:lnSpc>
                <a:spcPct val="71000"/>
              </a:lnSpc>
              <a:spcBef>
                <a:spcPts val="800"/>
              </a:spcBef>
              <a:buNone/>
            </a:pPr>
            <a:endParaRPr lang="fr-FR" altLang="fr-F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71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Vérification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des dossiers au collège et retour aux parents en cas </a:t>
            </a: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d’erreur</a:t>
            </a:r>
          </a:p>
          <a:p>
            <a:pPr marL="0" indent="0">
              <a:lnSpc>
                <a:spcPct val="71000"/>
              </a:lnSpc>
              <a:spcBef>
                <a:spcPts val="800"/>
              </a:spcBef>
              <a:buNone/>
            </a:pPr>
            <a:endParaRPr lang="fr-FR" altLang="fr-F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71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Début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de l’enregistrement des vœux par le collège mi </a:t>
            </a: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mai</a:t>
            </a:r>
          </a:p>
          <a:p>
            <a:pPr marL="0" indent="0">
              <a:lnSpc>
                <a:spcPct val="71000"/>
              </a:lnSpc>
              <a:spcBef>
                <a:spcPts val="800"/>
              </a:spcBef>
              <a:buNone/>
            </a:pPr>
            <a:endParaRPr lang="fr-FR" altLang="fr-F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71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Documents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à remplir pour demande d’affectations spécifiques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24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92313" y="767827"/>
            <a:ext cx="8229600" cy="123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1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fr-FR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GB" altLang="fr-FR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altLang="fr-FR" sz="3200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Après l</a:t>
            </a:r>
            <a:r>
              <a:rPr lang="fr-FR" altLang="fr-FR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en-GB" altLang="ja-JP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affectation :</a:t>
            </a:r>
            <a:r>
              <a:rPr lang="en-GB" altLang="ja-JP" sz="3200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ja-JP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</a:t>
            </a:r>
            <a:r>
              <a:rPr lang="fr-FR" altLang="fr-FR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en-GB" altLang="ja-JP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inscription</a:t>
            </a:r>
            <a:endParaRPr lang="en-GB" altLang="fr-FR" sz="3200" dirty="0">
              <a:solidFill>
                <a:srgbClr val="A45C7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992313" y="2616505"/>
            <a:ext cx="78549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457200" indent="-457200" algn="just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fr-FR" sz="2800" dirty="0">
                <a:latin typeface="Calibri" panose="020F0502020204030204" pitchFamily="34" charset="0"/>
              </a:rPr>
              <a:t>La </a:t>
            </a:r>
            <a:r>
              <a:rPr lang="en-GB" altLang="fr-FR" sz="2800" dirty="0" err="1">
                <a:latin typeface="Calibri" panose="020F0502020204030204" pitchFamily="34" charset="0"/>
              </a:rPr>
              <a:t>famille</a:t>
            </a:r>
            <a:r>
              <a:rPr lang="en-GB" altLang="fr-FR" sz="2800" dirty="0">
                <a:latin typeface="Calibri" panose="020F0502020204030204" pitchFamily="34" charset="0"/>
              </a:rPr>
              <a:t> </a:t>
            </a:r>
            <a:r>
              <a:rPr lang="en-GB" altLang="fr-FR" sz="2800" dirty="0" err="1">
                <a:latin typeface="Calibri" panose="020F0502020204030204" pitchFamily="34" charset="0"/>
              </a:rPr>
              <a:t>reçoit</a:t>
            </a:r>
            <a:r>
              <a:rPr lang="en-GB" altLang="fr-FR" sz="2800" dirty="0">
                <a:latin typeface="Calibri" panose="020F0502020204030204" pitchFamily="34" charset="0"/>
              </a:rPr>
              <a:t> un "</a:t>
            </a:r>
            <a:r>
              <a:rPr lang="en-GB" altLang="fr-FR" sz="2800" dirty="0" err="1">
                <a:latin typeface="Calibri" panose="020F0502020204030204" pitchFamily="34" charset="0"/>
              </a:rPr>
              <a:t>avis</a:t>
            </a:r>
            <a:r>
              <a:rPr lang="en-GB" altLang="fr-FR" sz="2800" dirty="0">
                <a:latin typeface="Calibri" panose="020F0502020204030204" pitchFamily="34" charset="0"/>
              </a:rPr>
              <a:t> </a:t>
            </a:r>
            <a:r>
              <a:rPr lang="en-GB" altLang="fr-FR" sz="2800" dirty="0" err="1">
                <a:latin typeface="Calibri" panose="020F0502020204030204" pitchFamily="34" charset="0"/>
              </a:rPr>
              <a:t>d'affectation</a:t>
            </a:r>
            <a:r>
              <a:rPr lang="en-GB" altLang="fr-FR" sz="2800" dirty="0">
                <a:latin typeface="Calibri" panose="020F0502020204030204" pitchFamily="34" charset="0"/>
              </a:rPr>
              <a:t>" </a:t>
            </a:r>
            <a:r>
              <a:rPr lang="en-GB" altLang="fr-FR" sz="2800" dirty="0" err="1">
                <a:latin typeface="Calibri" panose="020F0502020204030204" pitchFamily="34" charset="0"/>
              </a:rPr>
              <a:t>dans</a:t>
            </a:r>
            <a:r>
              <a:rPr lang="en-GB" altLang="fr-FR" sz="2800" dirty="0">
                <a:latin typeface="Calibri" panose="020F0502020204030204" pitchFamily="34" charset="0"/>
              </a:rPr>
              <a:t> le </a:t>
            </a:r>
            <a:r>
              <a:rPr lang="en-GB" altLang="fr-FR" sz="2800" dirty="0" err="1">
                <a:latin typeface="Calibri" panose="020F0502020204030204" pitchFamily="34" charset="0"/>
              </a:rPr>
              <a:t>futur</a:t>
            </a:r>
            <a:r>
              <a:rPr lang="en-GB" altLang="fr-FR" sz="2800" dirty="0">
                <a:latin typeface="Calibri" panose="020F0502020204030204" pitchFamily="34" charset="0"/>
              </a:rPr>
              <a:t> </a:t>
            </a:r>
            <a:r>
              <a:rPr lang="en-GB" altLang="fr-FR" sz="2800" dirty="0" err="1">
                <a:latin typeface="Calibri" panose="020F0502020204030204" pitchFamily="34" charset="0"/>
              </a:rPr>
              <a:t>lycée</a:t>
            </a:r>
            <a:r>
              <a:rPr lang="en-GB" altLang="fr-FR" sz="2800" dirty="0">
                <a:latin typeface="Calibri" panose="020F0502020204030204" pitchFamily="34" charset="0"/>
              </a:rPr>
              <a:t> fin </a:t>
            </a:r>
            <a:r>
              <a:rPr lang="en-GB" altLang="fr-FR" sz="2800" dirty="0" err="1">
                <a:latin typeface="Calibri" panose="020F0502020204030204" pitchFamily="34" charset="0"/>
              </a:rPr>
              <a:t>juin</a:t>
            </a:r>
            <a:r>
              <a:rPr lang="en-GB" altLang="fr-FR" sz="28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1000"/>
              </a:lnSpc>
              <a:spcBef>
                <a:spcPts val="600"/>
              </a:spcBef>
            </a:pPr>
            <a:r>
              <a:rPr lang="en-GB" altLang="fr-FR" sz="2800" dirty="0">
                <a:latin typeface="Tahoma" panose="020B0604030504040204" pitchFamily="34" charset="0"/>
              </a:rPr>
              <a:t>	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992313" y="4022733"/>
            <a:ext cx="81470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457200" indent="-457200">
              <a:lnSpc>
                <a:spcPct val="117000"/>
              </a:lnSpc>
              <a:spcBef>
                <a:spcPts val="550"/>
              </a:spcBef>
              <a:buFont typeface="Wingdings" panose="05000000000000000000" pitchFamily="2" charset="2"/>
              <a:buChar char="Ø"/>
            </a:pPr>
            <a:r>
              <a:rPr lang="en-GB" altLang="fr-FR" sz="2800" dirty="0" smtClean="0">
                <a:latin typeface="Calibri" panose="020F0502020204030204" pitchFamily="34" charset="0"/>
              </a:rPr>
              <a:t>Pour </a:t>
            </a:r>
            <a:r>
              <a:rPr lang="en-GB" altLang="fr-FR" sz="2800" dirty="0">
                <a:latin typeface="Calibri" panose="020F0502020204030204" pitchFamily="34" charset="0"/>
              </a:rPr>
              <a:t>que l</a:t>
            </a:r>
            <a:r>
              <a:rPr lang="fr-FR" altLang="fr-FR" sz="2800" dirty="0">
                <a:latin typeface="Calibri" panose="020F0502020204030204" pitchFamily="34" charset="0"/>
              </a:rPr>
              <a:t>’</a:t>
            </a:r>
            <a:r>
              <a:rPr lang="en-GB" altLang="ja-JP" sz="2800" dirty="0" err="1">
                <a:latin typeface="Calibri" panose="020F0502020204030204" pitchFamily="34" charset="0"/>
              </a:rPr>
              <a:t>élève</a:t>
            </a:r>
            <a:r>
              <a:rPr lang="en-GB" altLang="ja-JP" sz="2800" dirty="0">
                <a:latin typeface="Calibri" panose="020F0502020204030204" pitchFamily="34" charset="0"/>
              </a:rPr>
              <a:t> </a:t>
            </a:r>
            <a:r>
              <a:rPr lang="en-GB" altLang="ja-JP" sz="2800" dirty="0" err="1">
                <a:latin typeface="Calibri" panose="020F0502020204030204" pitchFamily="34" charset="0"/>
              </a:rPr>
              <a:t>soit</a:t>
            </a:r>
            <a:r>
              <a:rPr lang="en-GB" altLang="ja-JP" sz="2800" dirty="0">
                <a:latin typeface="Calibri" panose="020F0502020204030204" pitchFamily="34" charset="0"/>
              </a:rPr>
              <a:t> </a:t>
            </a:r>
            <a:r>
              <a:rPr lang="en-GB" altLang="ja-JP" sz="2800" dirty="0" err="1">
                <a:latin typeface="Calibri" panose="020F0502020204030204" pitchFamily="34" charset="0"/>
              </a:rPr>
              <a:t>inscrit</a:t>
            </a:r>
            <a:r>
              <a:rPr lang="en-GB" altLang="ja-JP" sz="2800" dirty="0">
                <a:latin typeface="Calibri" panose="020F0502020204030204" pitchFamily="34" charset="0"/>
              </a:rPr>
              <a:t>, la </a:t>
            </a:r>
            <a:r>
              <a:rPr lang="en-GB" altLang="ja-JP" sz="2800" dirty="0" err="1">
                <a:latin typeface="Calibri" panose="020F0502020204030204" pitchFamily="34" charset="0"/>
              </a:rPr>
              <a:t>famille</a:t>
            </a:r>
            <a:r>
              <a:rPr lang="en-GB" altLang="ja-JP" sz="2800" dirty="0">
                <a:latin typeface="Calibri" panose="020F0502020204030204" pitchFamily="34" charset="0"/>
              </a:rPr>
              <a:t> </a:t>
            </a:r>
            <a:r>
              <a:rPr lang="en-GB" altLang="ja-JP" sz="2800" dirty="0" err="1">
                <a:latin typeface="Calibri" panose="020F0502020204030204" pitchFamily="34" charset="0"/>
              </a:rPr>
              <a:t>doit</a:t>
            </a:r>
            <a:r>
              <a:rPr lang="en-GB" altLang="ja-JP" sz="2800" dirty="0">
                <a:latin typeface="Calibri" panose="020F0502020204030204" pitchFamily="34" charset="0"/>
              </a:rPr>
              <a:t> </a:t>
            </a:r>
            <a:r>
              <a:rPr lang="en-GB" altLang="ja-JP" sz="2800" dirty="0" err="1">
                <a:latin typeface="Calibri" panose="020F0502020204030204" pitchFamily="34" charset="0"/>
              </a:rPr>
              <a:t>impérativement</a:t>
            </a:r>
            <a:r>
              <a:rPr lang="en-GB" altLang="ja-JP" sz="2800" dirty="0">
                <a:latin typeface="Calibri" panose="020F0502020204030204" pitchFamily="34" charset="0"/>
              </a:rPr>
              <a:t> </a:t>
            </a:r>
            <a:r>
              <a:rPr lang="en-GB" altLang="ja-JP" sz="2800" dirty="0" smtClean="0">
                <a:latin typeface="Calibri" panose="020F0502020204030204" pitchFamily="34" charset="0"/>
              </a:rPr>
              <a:t>confirmer l</a:t>
            </a:r>
            <a:r>
              <a:rPr lang="fr-FR" altLang="ja-JP" sz="2800" dirty="0">
                <a:latin typeface="Calibri" panose="020F0502020204030204" pitchFamily="34" charset="0"/>
              </a:rPr>
              <a:t>’</a:t>
            </a:r>
            <a:r>
              <a:rPr lang="en-GB" altLang="ja-JP" sz="2800" b="1" dirty="0">
                <a:latin typeface="Calibri" panose="020F0502020204030204" pitchFamily="34" charset="0"/>
              </a:rPr>
              <a:t>inscription</a:t>
            </a:r>
            <a:r>
              <a:rPr lang="en-GB" altLang="ja-JP" sz="2800" dirty="0">
                <a:latin typeface="Calibri" panose="020F0502020204030204" pitchFamily="34" charset="0"/>
              </a:rPr>
              <a:t> </a:t>
            </a:r>
            <a:r>
              <a:rPr lang="en-GB" altLang="ja-JP" sz="2800" dirty="0" err="1">
                <a:latin typeface="Calibri" panose="020F0502020204030204" pitchFamily="34" charset="0"/>
              </a:rPr>
              <a:t>auprès</a:t>
            </a:r>
            <a:r>
              <a:rPr lang="en-GB" altLang="ja-JP" sz="2800" dirty="0">
                <a:latin typeface="Calibri" panose="020F0502020204030204" pitchFamily="34" charset="0"/>
              </a:rPr>
              <a:t> de </a:t>
            </a:r>
            <a:r>
              <a:rPr lang="en-GB" altLang="ja-JP" sz="2800" dirty="0" err="1">
                <a:latin typeface="Calibri" panose="020F0502020204030204" pitchFamily="34" charset="0"/>
              </a:rPr>
              <a:t>ce</a:t>
            </a:r>
            <a:r>
              <a:rPr lang="en-GB" altLang="ja-JP" sz="2800" dirty="0">
                <a:latin typeface="Calibri" panose="020F0502020204030204" pitchFamily="34" charset="0"/>
              </a:rPr>
              <a:t> </a:t>
            </a:r>
            <a:r>
              <a:rPr lang="en-GB" altLang="ja-JP" sz="2800" dirty="0" err="1">
                <a:latin typeface="Calibri" panose="020F0502020204030204" pitchFamily="34" charset="0"/>
              </a:rPr>
              <a:t>lycée</a:t>
            </a:r>
            <a:r>
              <a:rPr lang="en-GB" altLang="ja-JP" sz="2800" dirty="0">
                <a:latin typeface="Calibri" panose="020F0502020204030204" pitchFamily="34" charset="0"/>
              </a:rPr>
              <a:t> (fin </a:t>
            </a:r>
            <a:r>
              <a:rPr lang="en-GB" altLang="ja-JP" sz="2800" dirty="0" err="1">
                <a:latin typeface="Calibri" panose="020F0502020204030204" pitchFamily="34" charset="0"/>
              </a:rPr>
              <a:t>juin</a:t>
            </a:r>
            <a:r>
              <a:rPr lang="en-GB" altLang="ja-JP" sz="2800" dirty="0">
                <a:latin typeface="Calibri" panose="020F0502020204030204" pitchFamily="34" charset="0"/>
              </a:rPr>
              <a:t>)</a:t>
            </a:r>
            <a:r>
              <a:rPr lang="ar-SA" altLang="ja-JP" sz="2800" dirty="0">
                <a:latin typeface="Calibri" panose="020F0502020204030204" pitchFamily="34" charset="0"/>
                <a:cs typeface="Arial" panose="020B0604020202020204" pitchFamily="34" charset="0"/>
              </a:rPr>
              <a:t>‏</a:t>
            </a:r>
            <a:endParaRPr lang="en-GB" altLang="ja-JP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7000"/>
              </a:lnSpc>
              <a:spcBef>
                <a:spcPts val="550"/>
              </a:spcBef>
            </a:pPr>
            <a:endParaRPr lang="en-GB" altLang="fr-FR" sz="2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50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685081" y="351993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8496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fr-FR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Et pour plus </a:t>
            </a:r>
            <a:r>
              <a:rPr lang="en-GB" altLang="fr-FR" sz="3200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</a:t>
            </a:r>
            <a:r>
              <a:rPr lang="fr-FR" altLang="fr-FR" sz="3200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en-GB" altLang="ja-JP" sz="3200" dirty="0" err="1" smtClean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informations</a:t>
            </a:r>
            <a:r>
              <a:rPr lang="en-GB" altLang="ja-JP" sz="32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…</a:t>
            </a:r>
            <a:endParaRPr lang="en-GB" altLang="fr-FR" sz="3200" dirty="0">
              <a:solidFill>
                <a:srgbClr val="A45C7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992314" y="2044990"/>
            <a:ext cx="82073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110520" rIns="92160" bIns="46080"/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342900" indent="-342900" algn="just" eaLnBrk="1" hangingPunct="1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en-GB" altLang="fr-FR" sz="2200" dirty="0" err="1" smtClean="0">
                <a:latin typeface="Calibri" panose="020F0502020204030204" pitchFamily="34" charset="0"/>
              </a:rPr>
              <a:t>Télécharger</a:t>
            </a:r>
            <a:r>
              <a:rPr lang="en-GB" altLang="fr-FR" sz="2200" dirty="0" smtClean="0">
                <a:latin typeface="Calibri" panose="020F0502020204030204" pitchFamily="34" charset="0"/>
              </a:rPr>
              <a:t> </a:t>
            </a:r>
            <a:r>
              <a:rPr lang="en-GB" altLang="fr-FR" sz="2200" dirty="0">
                <a:latin typeface="Calibri" panose="020F0502020204030204" pitchFamily="34" charset="0"/>
              </a:rPr>
              <a:t>la brochure « après la 3ème » sur le site onisep.fr (</a:t>
            </a:r>
            <a:r>
              <a:rPr lang="en-GB" altLang="fr-FR" sz="2200" dirty="0" err="1">
                <a:latin typeface="Calibri" panose="020F0502020204030204" pitchFamily="34" charset="0"/>
              </a:rPr>
              <a:t>en</a:t>
            </a:r>
            <a:r>
              <a:rPr lang="en-GB" altLang="fr-FR" sz="2200" dirty="0">
                <a:latin typeface="Calibri" panose="020F0502020204030204" pitchFamily="34" charset="0"/>
              </a:rPr>
              <a:t> attendant </a:t>
            </a:r>
            <a:r>
              <a:rPr lang="en-GB" altLang="fr-FR" sz="2200" dirty="0" err="1">
                <a:latin typeface="Calibri" panose="020F0502020204030204" pitchFamily="34" charset="0"/>
              </a:rPr>
              <a:t>sa</a:t>
            </a:r>
            <a:r>
              <a:rPr lang="en-GB" altLang="fr-FR" sz="2200" dirty="0">
                <a:latin typeface="Calibri" panose="020F0502020204030204" pitchFamily="34" charset="0"/>
              </a:rPr>
              <a:t> distribution </a:t>
            </a:r>
            <a:r>
              <a:rPr lang="en-GB" altLang="fr-FR" sz="2200" dirty="0" err="1">
                <a:latin typeface="Calibri" panose="020F0502020204030204" pitchFamily="34" charset="0"/>
              </a:rPr>
              <a:t>vers</a:t>
            </a:r>
            <a:r>
              <a:rPr lang="en-GB" altLang="fr-FR" sz="2200" dirty="0">
                <a:latin typeface="Calibri" panose="020F0502020204030204" pitchFamily="34" charset="0"/>
              </a:rPr>
              <a:t> </a:t>
            </a:r>
            <a:r>
              <a:rPr lang="en-GB" altLang="fr-FR" sz="2200" dirty="0" smtClean="0">
                <a:latin typeface="Calibri" panose="020F0502020204030204" pitchFamily="34" charset="0"/>
              </a:rPr>
              <a:t>mars-</a:t>
            </a:r>
            <a:r>
              <a:rPr lang="en-GB" altLang="fr-FR" sz="2200" dirty="0" err="1" smtClean="0">
                <a:latin typeface="Calibri" panose="020F0502020204030204" pitchFamily="34" charset="0"/>
              </a:rPr>
              <a:t>avril</a:t>
            </a:r>
            <a:r>
              <a:rPr lang="en-GB" altLang="fr-FR" sz="2200" dirty="0" smtClean="0">
                <a:latin typeface="Calibri" panose="020F0502020204030204" pitchFamily="34" charset="0"/>
              </a:rPr>
              <a:t>)</a:t>
            </a:r>
          </a:p>
          <a:p>
            <a:pPr marL="342900" indent="-342900" algn="just" eaLnBrk="1" hangingPunct="1">
              <a:lnSpc>
                <a:spcPct val="84000"/>
              </a:lnSpc>
              <a:buFont typeface="Arial" panose="020B0604020202020204" pitchFamily="34" charset="0"/>
              <a:buChar char="•"/>
            </a:pPr>
            <a:endParaRPr lang="en-GB" altLang="fr-FR" sz="2200" dirty="0">
              <a:latin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en-GB" altLang="fr-FR" sz="2200" dirty="0" err="1" smtClean="0">
                <a:latin typeface="Calibri" panose="020F0502020204030204" pitchFamily="34" charset="0"/>
              </a:rPr>
              <a:t>Prendre</a:t>
            </a:r>
            <a:r>
              <a:rPr lang="en-GB" altLang="fr-FR" sz="2200" dirty="0" smtClean="0">
                <a:latin typeface="Calibri" panose="020F0502020204030204" pitchFamily="34" charset="0"/>
              </a:rPr>
              <a:t> </a:t>
            </a:r>
            <a:r>
              <a:rPr lang="en-GB" altLang="fr-FR" sz="2200" dirty="0">
                <a:latin typeface="Calibri" panose="020F0502020204030204" pitchFamily="34" charset="0"/>
              </a:rPr>
              <a:t>contact avec </a:t>
            </a:r>
            <a:r>
              <a:rPr lang="en-GB" altLang="fr-FR" sz="2200" dirty="0" smtClean="0">
                <a:latin typeface="Calibri" panose="020F0502020204030204" pitchFamily="34" charset="0"/>
              </a:rPr>
              <a:t>le </a:t>
            </a:r>
            <a:r>
              <a:rPr lang="en-GB" altLang="fr-FR" sz="2200" dirty="0" err="1" smtClean="0">
                <a:latin typeface="Calibri" panose="020F0502020204030204" pitchFamily="34" charset="0"/>
              </a:rPr>
              <a:t>Professeur</a:t>
            </a:r>
            <a:r>
              <a:rPr lang="en-GB" altLang="fr-FR" sz="2200" dirty="0" smtClean="0">
                <a:latin typeface="Calibri" panose="020F0502020204030204" pitchFamily="34" charset="0"/>
              </a:rPr>
              <a:t> </a:t>
            </a:r>
            <a:r>
              <a:rPr lang="en-GB" altLang="fr-FR" sz="2200" dirty="0">
                <a:latin typeface="Calibri" panose="020F0502020204030204" pitchFamily="34" charset="0"/>
              </a:rPr>
              <a:t>Principal, avec le </a:t>
            </a:r>
            <a:r>
              <a:rPr lang="en-GB" altLang="fr-FR" sz="2200" dirty="0" smtClean="0">
                <a:latin typeface="Calibri" panose="020F0502020204030204" pitchFamily="34" charset="0"/>
              </a:rPr>
              <a:t>Principal.</a:t>
            </a:r>
          </a:p>
          <a:p>
            <a:pPr marL="342900" indent="-342900" algn="just" eaLnBrk="1" hangingPunct="1">
              <a:lnSpc>
                <a:spcPct val="84000"/>
              </a:lnSpc>
              <a:buFont typeface="Arial" panose="020B0604020202020204" pitchFamily="34" charset="0"/>
              <a:buChar char="•"/>
            </a:pPr>
            <a:endParaRPr lang="en-GB" altLang="fr-FR" sz="2200" dirty="0">
              <a:latin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en-GB" altLang="fr-FR" sz="2200" dirty="0" smtClean="0">
                <a:latin typeface="Calibri" panose="020F0502020204030204" pitchFamily="34" charset="0"/>
              </a:rPr>
              <a:t>Se </a:t>
            </a:r>
            <a:r>
              <a:rPr lang="en-GB" altLang="fr-FR" sz="2200" dirty="0" err="1">
                <a:latin typeface="Calibri" panose="020F0502020204030204" pitchFamily="34" charset="0"/>
              </a:rPr>
              <a:t>renseigner</a:t>
            </a:r>
            <a:r>
              <a:rPr lang="en-GB" altLang="fr-FR" sz="2200" dirty="0">
                <a:latin typeface="Calibri" panose="020F0502020204030204" pitchFamily="34" charset="0"/>
              </a:rPr>
              <a:t> après de la </a:t>
            </a:r>
            <a:r>
              <a:rPr lang="en-GB" altLang="fr-FR" sz="2200" dirty="0" err="1">
                <a:latin typeface="Calibri" panose="020F0502020204030204" pitchFamily="34" charset="0"/>
              </a:rPr>
              <a:t>Conseillère</a:t>
            </a:r>
            <a:r>
              <a:rPr lang="en-GB" altLang="fr-FR" sz="2200" dirty="0">
                <a:latin typeface="Calibri" panose="020F0502020204030204" pitchFamily="34" charset="0"/>
              </a:rPr>
              <a:t> </a:t>
            </a:r>
            <a:r>
              <a:rPr lang="en-GB" altLang="fr-FR" sz="2200" dirty="0" smtClean="0">
                <a:latin typeface="Calibri" panose="020F0502020204030204" pitchFamily="34" charset="0"/>
              </a:rPr>
              <a:t>d</a:t>
            </a:r>
            <a:r>
              <a:rPr lang="fr-FR" altLang="fr-FR" sz="2200" dirty="0" smtClean="0">
                <a:latin typeface="Calibri" panose="020F0502020204030204" pitchFamily="34" charset="0"/>
              </a:rPr>
              <a:t>’</a:t>
            </a:r>
            <a:r>
              <a:rPr lang="en-GB" altLang="ja-JP" sz="2200" dirty="0" smtClean="0">
                <a:latin typeface="Calibri" panose="020F0502020204030204" pitchFamily="34" charset="0"/>
              </a:rPr>
              <a:t>Orientation-</a:t>
            </a:r>
            <a:r>
              <a:rPr lang="en-GB" altLang="ja-JP" sz="2200" dirty="0" err="1" smtClean="0">
                <a:latin typeface="Calibri" panose="020F0502020204030204" pitchFamily="34" charset="0"/>
              </a:rPr>
              <a:t>Psychologue</a:t>
            </a:r>
            <a:r>
              <a:rPr lang="en-GB" altLang="ja-JP" sz="2200" dirty="0" smtClean="0">
                <a:latin typeface="Calibri" panose="020F0502020204030204" pitchFamily="34" charset="0"/>
              </a:rPr>
              <a:t> </a:t>
            </a:r>
            <a:r>
              <a:rPr lang="en-GB" altLang="ja-JP" sz="2200" dirty="0">
                <a:latin typeface="Calibri" panose="020F0502020204030204" pitchFamily="34" charset="0"/>
              </a:rPr>
              <a:t>(cahier de RV à la vie </a:t>
            </a:r>
            <a:r>
              <a:rPr lang="en-GB" altLang="ja-JP" sz="2200" dirty="0" err="1">
                <a:latin typeface="Calibri" panose="020F0502020204030204" pitchFamily="34" charset="0"/>
              </a:rPr>
              <a:t>scolaire</a:t>
            </a:r>
            <a:r>
              <a:rPr lang="en-GB" altLang="ja-JP" sz="2200" dirty="0" smtClean="0">
                <a:latin typeface="Calibri" panose="020F0502020204030204" pitchFamily="34" charset="0"/>
              </a:rPr>
              <a:t>)</a:t>
            </a:r>
            <a:endParaRPr lang="fr-FR" altLang="ja-JP" sz="2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4000"/>
              </a:lnSpc>
              <a:buFont typeface="Arial" panose="020B0604020202020204" pitchFamily="34" charset="0"/>
              <a:buChar char="•"/>
            </a:pPr>
            <a:endParaRPr lang="en-GB" altLang="fr-FR" sz="2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en-GB" altLang="fr-FR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n-GB" altLang="fr-FR" sz="2200" dirty="0" err="1">
                <a:latin typeface="Calibri" panose="020F0502020204030204" pitchFamily="34" charset="0"/>
                <a:cs typeface="Arial" panose="020B0604020202020204" pitchFamily="34" charset="0"/>
              </a:rPr>
              <a:t>renseigner</a:t>
            </a:r>
            <a:r>
              <a:rPr lang="en-GB" altLang="fr-FR" sz="2200" dirty="0">
                <a:latin typeface="Calibri" panose="020F0502020204030204" pitchFamily="34" charset="0"/>
                <a:cs typeface="Arial" panose="020B0604020202020204" pitchFamily="34" charset="0"/>
              </a:rPr>
              <a:t> au CIO des Mureaux :</a:t>
            </a:r>
          </a:p>
          <a:p>
            <a:pPr>
              <a:lnSpc>
                <a:spcPct val="84000"/>
              </a:lnSpc>
              <a:spcBef>
                <a:spcPts val="600"/>
              </a:spcBef>
            </a:pPr>
            <a:r>
              <a:rPr lang="en-GB" altLang="fr-FR" sz="2200" dirty="0">
                <a:latin typeface="Calibri" panose="020F0502020204030204" pitchFamily="34" charset="0"/>
                <a:cs typeface="Arial" panose="020B0604020202020204" pitchFamily="34" charset="0"/>
              </a:rPr>
              <a:t>      6, rue Gambetta</a:t>
            </a:r>
            <a:r>
              <a:rPr lang="ar-SA" altLang="fr-FR" sz="2200" dirty="0">
                <a:latin typeface="Calibri" panose="020F0502020204030204" pitchFamily="34" charset="0"/>
                <a:cs typeface="Arial" panose="020B0604020202020204" pitchFamily="34" charset="0"/>
              </a:rPr>
              <a:t>‏</a:t>
            </a:r>
            <a:endParaRPr lang="en-GB" altLang="fr-FR" sz="2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4000"/>
              </a:lnSpc>
              <a:spcBef>
                <a:spcPts val="600"/>
              </a:spcBef>
            </a:pPr>
            <a:r>
              <a:rPr lang="en-GB" altLang="fr-FR" sz="2200" dirty="0">
                <a:latin typeface="Calibri" panose="020F0502020204030204" pitchFamily="34" charset="0"/>
                <a:cs typeface="Arial" panose="020B0604020202020204" pitchFamily="34" charset="0"/>
              </a:rPr>
              <a:t>      Tel : 01 34 74 25 36</a:t>
            </a:r>
          </a:p>
          <a:p>
            <a:pPr>
              <a:lnSpc>
                <a:spcPct val="84000"/>
              </a:lnSpc>
              <a:spcBef>
                <a:spcPts val="600"/>
              </a:spcBef>
            </a:pPr>
            <a:r>
              <a:rPr lang="en-GB" altLang="fr-FR" sz="2200" dirty="0">
                <a:latin typeface="Calibri" panose="020F0502020204030204" pitchFamily="34" charset="0"/>
                <a:cs typeface="Arial" panose="020B0604020202020204" pitchFamily="34" charset="0"/>
              </a:rPr>
              <a:t>      www.orientation.ac-versailles.fr/cio-mureaux</a:t>
            </a:r>
          </a:p>
        </p:txBody>
      </p:sp>
    </p:spTree>
    <p:extLst>
      <p:ext uri="{BB962C8B-B14F-4D97-AF65-F5344CB8AC3E}">
        <p14:creationId xmlns:p14="http://schemas.microsoft.com/office/powerpoint/2010/main" val="409361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1872" y="2398046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Le nouveau DNB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405384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épreuves écrites :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Français  				100 points </a:t>
            </a:r>
            <a:br>
              <a:rPr lang="fr-FR" sz="2400" dirty="0" smtClean="0"/>
            </a:br>
            <a:r>
              <a:rPr lang="fr-FR" sz="2400" dirty="0" smtClean="0"/>
              <a:t>	Mathématiques		100 points </a:t>
            </a:r>
            <a:br>
              <a:rPr lang="fr-FR" sz="2400" dirty="0" smtClean="0"/>
            </a:br>
            <a:r>
              <a:rPr lang="fr-FR" sz="2400" dirty="0"/>
              <a:t>	</a:t>
            </a:r>
            <a:r>
              <a:rPr lang="fr-FR" sz="2400" dirty="0" smtClean="0"/>
              <a:t>Histoire Géo EMC		50 points </a:t>
            </a:r>
            <a:br>
              <a:rPr lang="fr-FR" sz="2400" dirty="0" smtClean="0"/>
            </a:br>
            <a:r>
              <a:rPr lang="fr-FR" sz="2400" dirty="0"/>
              <a:t>	</a:t>
            </a:r>
            <a:r>
              <a:rPr lang="fr-FR" sz="2400" dirty="0" smtClean="0"/>
              <a:t>Sciences 				50 points 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Une épreuve orale : 		100 points 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épreuves terminales : 		400 points 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2940110" y="2122256"/>
            <a:ext cx="2600796" cy="24217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553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nouveau socle commun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2217316" y="4075559"/>
            <a:ext cx="2222500" cy="895350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4. Les systèmes naturels et les systèmes techniques</a:t>
            </a: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1631505" y="2905895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3. La formation de la personne et du citoyen</a:t>
            </a:r>
            <a:endParaRPr lang="fr-FR" sz="16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1953668" y="1700809"/>
            <a:ext cx="227012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2. Les méthodes et outils pour apprendre</a:t>
            </a: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4633774" y="3212400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5. Les représentations du monde et </a:t>
            </a:r>
            <a:b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l’activité humaine</a:t>
            </a:r>
            <a:endParaRPr lang="fr-FR" sz="16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4488395" y="1949023"/>
            <a:ext cx="210502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1. Les langages pour penser et communiquer</a:t>
            </a:r>
            <a:endParaRPr lang="fr-FR" sz="16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185989" y="1052736"/>
            <a:ext cx="394652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3066A1">
                    <a:lumMod val="60000"/>
                    <a:lumOff val="40000"/>
                  </a:srgbClr>
                </a:solidFill>
              </a:rPr>
              <a:t>5</a:t>
            </a:r>
            <a:r>
              <a:rPr lang="fr-FR" sz="2000" b="1" dirty="0">
                <a:solidFill>
                  <a:srgbClr val="78BBBC"/>
                </a:solidFill>
              </a:rPr>
              <a:t> </a:t>
            </a:r>
            <a:r>
              <a:rPr lang="fr-FR" sz="2000" b="1" dirty="0">
                <a:solidFill>
                  <a:srgbClr val="7B418E"/>
                </a:solidFill>
              </a:rPr>
              <a:t>domaines</a:t>
            </a:r>
            <a:r>
              <a:rPr lang="fr-FR" sz="2000" b="1" dirty="0">
                <a:solidFill>
                  <a:srgbClr val="3066A1">
                    <a:lumMod val="60000"/>
                    <a:lumOff val="40000"/>
                  </a:srgbClr>
                </a:solidFill>
              </a:rPr>
              <a:t> de formation</a:t>
            </a: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7656746" y="1565467"/>
            <a:ext cx="2880000" cy="9194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048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en utilisant la langue française à l’oral et à l’écrit</a:t>
            </a:r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auto">
          <a:xfrm>
            <a:off x="7656746" y="2533419"/>
            <a:ext cx="2880000" cy="119181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A4D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 en utilisant une langue étrangère et, le cas échéant, une langue régionale</a:t>
            </a: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7656746" y="3637579"/>
            <a:ext cx="2880000" cy="119181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en utilisant les langages mathématiques, scientifiques et informatiques</a:t>
            </a:r>
          </a:p>
        </p:txBody>
      </p:sp>
      <p:sp>
        <p:nvSpPr>
          <p:cNvPr id="43" name="AutoShape 34"/>
          <p:cNvSpPr>
            <a:spLocks noChangeArrowheads="1"/>
          </p:cNvSpPr>
          <p:nvPr/>
        </p:nvSpPr>
        <p:spPr bwMode="auto">
          <a:xfrm>
            <a:off x="7656746" y="4877947"/>
            <a:ext cx="2880000" cy="9194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E5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en utilisant les langages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des arts et du corps</a:t>
            </a:r>
          </a:p>
        </p:txBody>
      </p:sp>
      <p:cxnSp>
        <p:nvCxnSpPr>
          <p:cNvPr id="30" name="Connecteur en angle 29"/>
          <p:cNvCxnSpPr>
            <a:cxnSpLocks noChangeShapeType="1"/>
            <a:stCxn id="28710" idx="3"/>
            <a:endCxn id="40" idx="1"/>
          </p:cNvCxnSpPr>
          <p:nvPr/>
        </p:nvCxnSpPr>
        <p:spPr bwMode="auto">
          <a:xfrm flipV="1">
            <a:off x="6593420" y="2025167"/>
            <a:ext cx="1063327" cy="355656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48" name="Connecteur en angle 47"/>
          <p:cNvCxnSpPr>
            <a:cxnSpLocks noChangeShapeType="1"/>
            <a:stCxn id="28710" idx="3"/>
            <a:endCxn id="41" idx="1"/>
          </p:cNvCxnSpPr>
          <p:nvPr/>
        </p:nvCxnSpPr>
        <p:spPr bwMode="auto">
          <a:xfrm>
            <a:off x="6593420" y="2380823"/>
            <a:ext cx="1063327" cy="74850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1" name="Connecteur en angle 50"/>
          <p:cNvCxnSpPr>
            <a:cxnSpLocks noChangeShapeType="1"/>
            <a:stCxn id="28710" idx="3"/>
            <a:endCxn id="42" idx="1"/>
          </p:cNvCxnSpPr>
          <p:nvPr/>
        </p:nvCxnSpPr>
        <p:spPr bwMode="auto">
          <a:xfrm>
            <a:off x="6593420" y="2380823"/>
            <a:ext cx="1063327" cy="185266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4" name="Connecteur en angle 53"/>
          <p:cNvCxnSpPr>
            <a:cxnSpLocks noChangeShapeType="1"/>
            <a:stCxn id="28710" idx="3"/>
            <a:endCxn id="43" idx="1"/>
          </p:cNvCxnSpPr>
          <p:nvPr/>
        </p:nvCxnSpPr>
        <p:spPr bwMode="auto">
          <a:xfrm>
            <a:off x="6593420" y="2380823"/>
            <a:ext cx="1063327" cy="295682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20" name="ZoneTexte 19">
            <a:hlinkClick r:id="rId3"/>
          </p:cNvPr>
          <p:cNvSpPr txBox="1"/>
          <p:nvPr/>
        </p:nvSpPr>
        <p:spPr>
          <a:xfrm>
            <a:off x="7875899" y="5991879"/>
            <a:ext cx="2441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62A8">
                    <a:lumMod val="50000"/>
                  </a:srgbClr>
                </a:solidFill>
                <a:ea typeface="ＭＳ Ｐゴシック" pitchFamily="34" charset="-128"/>
              </a:rPr>
              <a:t>Le décret sur le socle commun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04818" y="5085184"/>
            <a:ext cx="4883270" cy="1077218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3066A1">
                    <a:lumMod val="75000"/>
                  </a:srgbClr>
                </a:solidFill>
                <a:ea typeface="ＭＳ Ｐゴシック" pitchFamily="34" charset="-128"/>
              </a:rPr>
              <a:t>Les quatre objectifs du premier domaine et les quatre autres domaines sont les </a:t>
            </a:r>
            <a:r>
              <a:rPr lang="fr-FR" sz="1600" b="1" dirty="0">
                <a:solidFill>
                  <a:srgbClr val="000000"/>
                </a:solidFill>
                <a:ea typeface="ＭＳ Ｐゴシック" pitchFamily="34" charset="-128"/>
              </a:rPr>
              <a:t>huit composantes</a:t>
            </a:r>
            <a:r>
              <a:rPr lang="fr-FR" sz="1600" b="1" dirty="0">
                <a:solidFill>
                  <a:srgbClr val="3066A1">
                    <a:lumMod val="75000"/>
                  </a:srgbClr>
                </a:solidFill>
                <a:ea typeface="ＭＳ Ｐゴシック" pitchFamily="34" charset="-128"/>
              </a:rPr>
              <a:t> du socle commun dont la maîtrise doit être acquise à un niveau satisfaisant.</a:t>
            </a:r>
          </a:p>
        </p:txBody>
      </p:sp>
    </p:spTree>
    <p:extLst>
      <p:ext uri="{BB962C8B-B14F-4D97-AF65-F5344CB8AC3E}">
        <p14:creationId xmlns:p14="http://schemas.microsoft.com/office/powerpoint/2010/main" val="23588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981200" y="670719"/>
            <a:ext cx="822960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1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fr-FR" sz="4000" dirty="0" err="1">
                <a:solidFill>
                  <a:srgbClr val="A45C7B"/>
                </a:solidFill>
                <a:latin typeface="Calibri" panose="020F0502020204030204" pitchFamily="34" charset="0"/>
              </a:rPr>
              <a:t>Choisir</a:t>
            </a:r>
            <a:r>
              <a:rPr lang="en-GB" altLang="fr-FR" sz="4000" dirty="0">
                <a:solidFill>
                  <a:srgbClr val="A45C7B"/>
                </a:solidFill>
                <a:latin typeface="Calibri" panose="020F0502020204030204" pitchFamily="34" charset="0"/>
              </a:rPr>
              <a:t> </a:t>
            </a:r>
            <a:r>
              <a:rPr lang="en-GB" altLang="fr-FR" sz="4000" dirty="0" err="1">
                <a:solidFill>
                  <a:srgbClr val="A45C7B"/>
                </a:solidFill>
                <a:latin typeface="Calibri" panose="020F0502020204030204" pitchFamily="34" charset="0"/>
              </a:rPr>
              <a:t>sa</a:t>
            </a:r>
            <a:r>
              <a:rPr lang="en-GB" altLang="fr-FR" sz="4000" dirty="0">
                <a:solidFill>
                  <a:srgbClr val="A45C7B"/>
                </a:solidFill>
                <a:latin typeface="Calibri" panose="020F0502020204030204" pitchFamily="34" charset="0"/>
              </a:rPr>
              <a:t> </a:t>
            </a:r>
            <a:r>
              <a:rPr lang="en-GB" altLang="fr-FR" sz="4000" dirty="0" err="1">
                <a:solidFill>
                  <a:srgbClr val="A45C7B"/>
                </a:solidFill>
                <a:latin typeface="Calibri" panose="020F0502020204030204" pitchFamily="34" charset="0"/>
              </a:rPr>
              <a:t>voie</a:t>
            </a:r>
            <a:r>
              <a:rPr lang="en-GB" altLang="fr-FR" sz="4000" dirty="0" smtClean="0">
                <a:solidFill>
                  <a:srgbClr val="A45C7B"/>
                </a:solidFill>
                <a:latin typeface="Calibri" panose="020F0502020204030204" pitchFamily="34" charset="0"/>
              </a:rPr>
              <a:t>... </a:t>
            </a:r>
            <a:r>
              <a:rPr lang="fr-FR" sz="4000" dirty="0">
                <a:solidFill>
                  <a:srgbClr val="A45C7B"/>
                </a:solidFill>
                <a:latin typeface="Calibri" panose="020F0502020204030204" pitchFamily="34" charset="0"/>
              </a:rPr>
              <a:t>c’est </a:t>
            </a:r>
            <a:r>
              <a:rPr lang="fr-FR" sz="4000" dirty="0" smtClean="0">
                <a:solidFill>
                  <a:srgbClr val="A45C7B"/>
                </a:solidFill>
                <a:latin typeface="Calibri" panose="020F0502020204030204" pitchFamily="34" charset="0"/>
              </a:rPr>
              <a:t>l’orientation</a:t>
            </a:r>
            <a:endParaRPr lang="en-GB" altLang="fr-FR" sz="4000" dirty="0">
              <a:solidFill>
                <a:srgbClr val="A45C7B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235547" y="5400676"/>
            <a:ext cx="3797107" cy="742705"/>
          </a:xfrm>
          <a:prstGeom prst="rect">
            <a:avLst/>
          </a:prstGeom>
          <a:solidFill>
            <a:srgbClr val="FFCC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125"/>
              </a:spcBef>
            </a:pPr>
            <a:r>
              <a:rPr lang="fr-FR" altLang="fr-FR" sz="3600" dirty="0">
                <a:latin typeface="Calibri" panose="020F0502020204030204" pitchFamily="34" charset="0"/>
              </a:rPr>
              <a:t>Classe de troisième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828800" y="5486401"/>
            <a:ext cx="3505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524000" y="4343401"/>
            <a:ext cx="1371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429000" y="4343401"/>
            <a:ext cx="152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316162" y="2017712"/>
            <a:ext cx="37798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</a:pPr>
            <a:r>
              <a:rPr lang="fr-FR" altLang="fr-FR" sz="2800" dirty="0">
                <a:latin typeface="Calibri" panose="020F0502020204030204" pitchFamily="34" charset="0"/>
              </a:rPr>
              <a:t>VOIE GENERALE et </a:t>
            </a:r>
          </a:p>
          <a:p>
            <a:pPr algn="ctr" eaLnBrk="1" hangingPunct="1">
              <a:lnSpc>
                <a:spcPct val="102000"/>
              </a:lnSpc>
              <a:spcBef>
                <a:spcPct val="0"/>
              </a:spcBef>
            </a:pPr>
            <a:r>
              <a:rPr lang="fr-FR" altLang="fr-FR" sz="2800" dirty="0">
                <a:latin typeface="Calibri" panose="020F0502020204030204" pitchFamily="34" charset="0"/>
              </a:rPr>
              <a:t>TECHNOLOGIQUE 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6383339" y="1979614"/>
            <a:ext cx="3959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</a:pPr>
            <a:r>
              <a:rPr lang="fr-FR" altLang="fr-FR" sz="2800" dirty="0">
                <a:latin typeface="Calibri" panose="020F0502020204030204" pitchFamily="34" charset="0"/>
              </a:rPr>
              <a:t>VOIE </a:t>
            </a:r>
          </a:p>
          <a:p>
            <a:pPr algn="ctr" eaLnBrk="1" hangingPunct="1">
              <a:lnSpc>
                <a:spcPct val="102000"/>
              </a:lnSpc>
              <a:spcBef>
                <a:spcPct val="0"/>
              </a:spcBef>
            </a:pPr>
            <a:r>
              <a:rPr lang="fr-FR" altLang="fr-FR" sz="2800" dirty="0">
                <a:latin typeface="Calibri" panose="020F0502020204030204" pitchFamily="34" charset="0"/>
              </a:rPr>
              <a:t>PROFESSIONNELLE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664201" y="3419475"/>
            <a:ext cx="360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4068785" y="3240088"/>
            <a:ext cx="539750" cy="1979612"/>
          </a:xfrm>
          <a:prstGeom prst="upArrow">
            <a:avLst>
              <a:gd name="adj1" fmla="val 50000"/>
              <a:gd name="adj2" fmla="val 91691"/>
            </a:avLst>
          </a:pr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7824788" y="3240088"/>
            <a:ext cx="539750" cy="1979612"/>
          </a:xfrm>
          <a:prstGeom prst="upArrow">
            <a:avLst>
              <a:gd name="adj1" fmla="val 50000"/>
              <a:gd name="adj2" fmla="val 91691"/>
            </a:avLst>
          </a:pr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0580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713232"/>
            <a:ext cx="8915400" cy="5614416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Information n°1 : passage du Principal dans toutes les classes de 3</a:t>
            </a:r>
            <a:r>
              <a:rPr lang="fr-FR" sz="24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ème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Description des enjeux de l’année </a:t>
            </a:r>
          </a:p>
          <a:p>
            <a:pPr marL="457200" lvl="1" indent="0">
              <a:buNone/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1</a:t>
            </a:r>
            <a:r>
              <a:rPr lang="fr-FR" sz="2800" baseline="30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ère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</a:rPr>
              <a:t>Phase </a:t>
            </a:r>
            <a:r>
              <a:rPr lang="fr-FR" dirty="0" smtClean="0">
                <a:solidFill>
                  <a:srgbClr val="00B050"/>
                </a:solidFill>
                <a:latin typeface="Calibri" panose="020F0502020204030204" pitchFamily="34" charset="0"/>
              </a:rPr>
              <a:t>: 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</a:rPr>
              <a:t>Conseils de classe </a:t>
            </a: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du 1</a:t>
            </a:r>
            <a:r>
              <a:rPr lang="fr-FR" sz="2400" baseline="30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er</a:t>
            </a: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trimestre </a:t>
            </a:r>
          </a:p>
          <a:p>
            <a:pPr lvl="1"/>
            <a:r>
              <a:rPr lang="fr-FR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2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Pré-avis</a:t>
            </a:r>
            <a:r>
              <a:rPr lang="fr-FR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d’orientation</a:t>
            </a:r>
          </a:p>
          <a:p>
            <a:pPr marL="457200" lvl="1" indent="0">
              <a:buNone/>
            </a:pPr>
            <a:endParaRPr lang="fr-FR" sz="22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Information n°2 : réunion de parents </a:t>
            </a:r>
          </a:p>
          <a:p>
            <a:pPr marL="0" indent="0">
              <a:buNone/>
            </a:pPr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2</a:t>
            </a:r>
            <a:r>
              <a:rPr lang="fr-FR" sz="2400" baseline="30000" dirty="0" smtClean="0">
                <a:latin typeface="Calibri" panose="020F0502020204030204" pitchFamily="34" charset="0"/>
              </a:rPr>
              <a:t>ème</a:t>
            </a:r>
            <a:r>
              <a:rPr lang="fr-FR" sz="2400" dirty="0" smtClean="0">
                <a:latin typeface="Calibri" panose="020F0502020204030204" pitchFamily="34" charset="0"/>
              </a:rPr>
              <a:t> phase : Conseils de classe du 2</a:t>
            </a:r>
            <a:r>
              <a:rPr lang="fr-FR" sz="2400" baseline="30000" dirty="0" smtClean="0">
                <a:latin typeface="Calibri" panose="020F0502020204030204" pitchFamily="34" charset="0"/>
              </a:rPr>
              <a:t>ème</a:t>
            </a:r>
            <a:r>
              <a:rPr lang="fr-FR" sz="2400" dirty="0" smtClean="0">
                <a:latin typeface="Calibri" panose="020F0502020204030204" pitchFamily="34" charset="0"/>
              </a:rPr>
              <a:t> Trimestre</a:t>
            </a:r>
          </a:p>
          <a:p>
            <a:pPr lvl="1"/>
            <a:r>
              <a:rPr lang="fr-FR" sz="2200" dirty="0" smtClean="0">
                <a:latin typeface="Calibri" panose="020F0502020204030204" pitchFamily="34" charset="0"/>
              </a:rPr>
              <a:t> Avis d’orientation</a:t>
            </a:r>
          </a:p>
          <a:p>
            <a:pPr marL="457200" lvl="1" indent="0">
              <a:buNone/>
            </a:pPr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</a:rPr>
              <a:t>3</a:t>
            </a:r>
            <a:r>
              <a:rPr lang="fr-FR" sz="2800" baseline="30000" dirty="0" smtClean="0">
                <a:latin typeface="Calibri" panose="020F0502020204030204" pitchFamily="34" charset="0"/>
              </a:rPr>
              <a:t>nde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>
                <a:latin typeface="Calibri" panose="020F0502020204030204" pitchFamily="34" charset="0"/>
              </a:rPr>
              <a:t>Phase </a:t>
            </a:r>
            <a:r>
              <a:rPr lang="fr-FR" sz="2400" dirty="0">
                <a:latin typeface="Calibri" panose="020F0502020204030204" pitchFamily="34" charset="0"/>
              </a:rPr>
              <a:t>: Conseils de classe du 3</a:t>
            </a:r>
            <a:r>
              <a:rPr lang="fr-FR" sz="2400" baseline="30000" dirty="0">
                <a:latin typeface="Calibri" panose="020F0502020204030204" pitchFamily="34" charset="0"/>
              </a:rPr>
              <a:t>ème</a:t>
            </a:r>
            <a:r>
              <a:rPr lang="fr-FR" sz="2400" dirty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Trimestre</a:t>
            </a:r>
          </a:p>
          <a:p>
            <a:pPr lvl="1"/>
            <a:r>
              <a:rPr lang="fr-FR" sz="2200" dirty="0" smtClean="0">
                <a:latin typeface="Calibri" panose="020F0502020204030204" pitchFamily="34" charset="0"/>
              </a:rPr>
              <a:t>Décision d’orientation</a:t>
            </a:r>
            <a:r>
              <a:rPr lang="fr-FR" sz="2200" dirty="0">
                <a:latin typeface="Calibri" panose="020F0502020204030204" pitchFamily="34" charset="0"/>
              </a:rPr>
              <a:t> </a:t>
            </a:r>
            <a:r>
              <a:rPr lang="fr-FR" sz="2200" dirty="0" smtClean="0">
                <a:latin typeface="Calibri" panose="020F0502020204030204" pitchFamily="34" charset="0"/>
              </a:rPr>
              <a:t>: début juin</a:t>
            </a:r>
            <a:endParaRPr lang="fr-FR" sz="2200" dirty="0">
              <a:latin typeface="Calibri" panose="020F0502020204030204" pitchFamily="34" charset="0"/>
            </a:endParaRPr>
          </a:p>
          <a:p>
            <a:pPr lvl="1"/>
            <a:r>
              <a:rPr lang="fr-FR" sz="2200" dirty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Appel </a:t>
            </a:r>
            <a:r>
              <a:rPr lang="fr-FR" sz="2400" dirty="0">
                <a:latin typeface="Calibri" panose="020F0502020204030204" pitchFamily="34" charset="0"/>
              </a:rPr>
              <a:t>: </a:t>
            </a:r>
            <a:r>
              <a:rPr lang="fr-FR" sz="2400" dirty="0" smtClean="0">
                <a:latin typeface="Calibri" panose="020F0502020204030204" pitchFamily="34" charset="0"/>
              </a:rPr>
              <a:t>mi juin</a:t>
            </a:r>
            <a:endParaRPr lang="fr-FR" sz="2400" dirty="0">
              <a:latin typeface="Calibri" panose="020F0502020204030204" pitchFamily="34" charset="0"/>
            </a:endParaRPr>
          </a:p>
          <a:p>
            <a:pPr lvl="1"/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"/>
          <p:cNvGrpSpPr>
            <a:grpSpLocks/>
          </p:cNvGrpSpPr>
          <p:nvPr/>
        </p:nvGrpSpPr>
        <p:grpSpPr bwMode="auto">
          <a:xfrm>
            <a:off x="2424114" y="6021395"/>
            <a:ext cx="8062913" cy="468313"/>
            <a:chOff x="567" y="3793"/>
            <a:chExt cx="5079" cy="2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311" name="Rectangle 2"/>
            <p:cNvSpPr>
              <a:spLocks noChangeArrowheads="1"/>
            </p:cNvSpPr>
            <p:nvPr/>
          </p:nvSpPr>
          <p:spPr bwMode="auto">
            <a:xfrm>
              <a:off x="567" y="3793"/>
              <a:ext cx="5079" cy="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312" name="Rectangle 3"/>
            <p:cNvSpPr>
              <a:spLocks noChangeArrowheads="1"/>
            </p:cNvSpPr>
            <p:nvPr/>
          </p:nvSpPr>
          <p:spPr bwMode="auto">
            <a:xfrm>
              <a:off x="567" y="3793"/>
              <a:ext cx="5079" cy="295"/>
            </a:xfrm>
            <a:prstGeom prst="rect">
              <a:avLst/>
            </a:prstGeom>
            <a:grpFill/>
            <a:ln w="17640">
              <a:solidFill>
                <a:srgbClr val="80808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313" name="Rectangle 4"/>
            <p:cNvSpPr>
              <a:spLocks noChangeArrowheads="1"/>
            </p:cNvSpPr>
            <p:nvPr/>
          </p:nvSpPr>
          <p:spPr bwMode="auto">
            <a:xfrm>
              <a:off x="2182" y="3898"/>
              <a:ext cx="2106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fr-FR" altLang="fr-FR" sz="1600" b="1" dirty="0">
                  <a:latin typeface="Calibri" panose="020F0502020204030204" pitchFamily="34" charset="0"/>
                </a:rPr>
                <a:t>DECISION D' ORIENTATION</a:t>
              </a:r>
            </a:p>
          </p:txBody>
        </p:sp>
      </p:grpSp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2819400" y="4038601"/>
            <a:ext cx="1588" cy="1901825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3252" name="Group 6"/>
          <p:cNvGrpSpPr>
            <a:grpSpLocks/>
          </p:cNvGrpSpPr>
          <p:nvPr/>
        </p:nvGrpSpPr>
        <p:grpSpPr bwMode="auto">
          <a:xfrm>
            <a:off x="1981201" y="3733807"/>
            <a:ext cx="3141663" cy="263526"/>
            <a:chOff x="288" y="2352"/>
            <a:chExt cx="1979" cy="166"/>
          </a:xfrm>
        </p:grpSpPr>
        <p:sp>
          <p:nvSpPr>
            <p:cNvPr id="53307" name="Line 7"/>
            <p:cNvSpPr>
              <a:spLocks noChangeShapeType="1"/>
            </p:cNvSpPr>
            <p:nvPr/>
          </p:nvSpPr>
          <p:spPr bwMode="auto">
            <a:xfrm>
              <a:off x="847" y="2510"/>
              <a:ext cx="100" cy="1"/>
            </a:xfrm>
            <a:prstGeom prst="line">
              <a:avLst/>
            </a:prstGeom>
            <a:noFill/>
            <a:ln w="17640">
              <a:solidFill>
                <a:srgbClr val="00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8" name="Rectangle 8"/>
            <p:cNvSpPr>
              <a:spLocks noChangeArrowheads="1"/>
            </p:cNvSpPr>
            <p:nvPr/>
          </p:nvSpPr>
          <p:spPr bwMode="auto">
            <a:xfrm>
              <a:off x="288" y="2352"/>
              <a:ext cx="1979" cy="16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309" name="Rectangle 9"/>
            <p:cNvSpPr>
              <a:spLocks noChangeArrowheads="1"/>
            </p:cNvSpPr>
            <p:nvPr/>
          </p:nvSpPr>
          <p:spPr bwMode="auto">
            <a:xfrm>
              <a:off x="1042" y="2369"/>
              <a:ext cx="3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fr-FR" altLang="fr-FR" sz="1200" dirty="0">
                  <a:latin typeface="Calibri" panose="020F0502020204030204" pitchFamily="34" charset="0"/>
                </a:rPr>
                <a:t>ACCORD</a:t>
              </a:r>
            </a:p>
          </p:txBody>
        </p:sp>
        <p:sp>
          <p:nvSpPr>
            <p:cNvPr id="53310" name="Rectangle 10"/>
            <p:cNvSpPr>
              <a:spLocks noChangeArrowheads="1"/>
            </p:cNvSpPr>
            <p:nvPr/>
          </p:nvSpPr>
          <p:spPr bwMode="auto">
            <a:xfrm>
              <a:off x="288" y="2352"/>
              <a:ext cx="1979" cy="166"/>
            </a:xfrm>
            <a:prstGeom prst="rect">
              <a:avLst/>
            </a:prstGeom>
            <a:noFill/>
            <a:ln w="1764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grpSp>
        <p:nvGrpSpPr>
          <p:cNvPr id="53253" name="Group 11"/>
          <p:cNvGrpSpPr>
            <a:grpSpLocks/>
          </p:cNvGrpSpPr>
          <p:nvPr/>
        </p:nvGrpSpPr>
        <p:grpSpPr bwMode="auto">
          <a:xfrm>
            <a:off x="4191001" y="5029200"/>
            <a:ext cx="2659063" cy="977900"/>
            <a:chOff x="1680" y="3168"/>
            <a:chExt cx="1675" cy="616"/>
          </a:xfrm>
        </p:grpSpPr>
        <p:sp>
          <p:nvSpPr>
            <p:cNvPr id="53303" name="Line 12"/>
            <p:cNvSpPr>
              <a:spLocks noChangeShapeType="1"/>
            </p:cNvSpPr>
            <p:nvPr/>
          </p:nvSpPr>
          <p:spPr bwMode="auto">
            <a:xfrm>
              <a:off x="1898" y="3358"/>
              <a:ext cx="1" cy="427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4" name="Rectangle 13"/>
            <p:cNvSpPr>
              <a:spLocks noChangeArrowheads="1"/>
            </p:cNvSpPr>
            <p:nvPr/>
          </p:nvSpPr>
          <p:spPr bwMode="auto">
            <a:xfrm>
              <a:off x="1680" y="3168"/>
              <a:ext cx="1676" cy="16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305" name="Rectangle 14"/>
            <p:cNvSpPr>
              <a:spLocks noChangeArrowheads="1"/>
            </p:cNvSpPr>
            <p:nvPr/>
          </p:nvSpPr>
          <p:spPr bwMode="auto">
            <a:xfrm>
              <a:off x="2216" y="3193"/>
              <a:ext cx="3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fr-FR" altLang="fr-FR" sz="1200" dirty="0">
                  <a:latin typeface="Calibri" panose="020F0502020204030204" pitchFamily="34" charset="0"/>
                </a:rPr>
                <a:t>ACCORD</a:t>
              </a:r>
            </a:p>
          </p:txBody>
        </p:sp>
        <p:sp>
          <p:nvSpPr>
            <p:cNvPr id="53306" name="Rectangle 15"/>
            <p:cNvSpPr>
              <a:spLocks noChangeArrowheads="1"/>
            </p:cNvSpPr>
            <p:nvPr/>
          </p:nvSpPr>
          <p:spPr bwMode="auto">
            <a:xfrm>
              <a:off x="1680" y="3168"/>
              <a:ext cx="1676" cy="168"/>
            </a:xfrm>
            <a:prstGeom prst="rect">
              <a:avLst/>
            </a:prstGeom>
            <a:noFill/>
            <a:ln w="1764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grpSp>
        <p:nvGrpSpPr>
          <p:cNvPr id="53254" name="Group 16"/>
          <p:cNvGrpSpPr>
            <a:grpSpLocks/>
          </p:cNvGrpSpPr>
          <p:nvPr/>
        </p:nvGrpSpPr>
        <p:grpSpPr bwMode="auto">
          <a:xfrm>
            <a:off x="6981824" y="5013329"/>
            <a:ext cx="2784548" cy="1001713"/>
            <a:chOff x="3515" y="3158"/>
            <a:chExt cx="1677" cy="631"/>
          </a:xfrm>
        </p:grpSpPr>
        <p:sp>
          <p:nvSpPr>
            <p:cNvPr id="53295" name="Line 17"/>
            <p:cNvSpPr>
              <a:spLocks noChangeShapeType="1"/>
            </p:cNvSpPr>
            <p:nvPr/>
          </p:nvSpPr>
          <p:spPr bwMode="auto">
            <a:xfrm>
              <a:off x="3963" y="3640"/>
              <a:ext cx="1" cy="149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6" name="Line 18"/>
            <p:cNvSpPr>
              <a:spLocks noChangeShapeType="1"/>
            </p:cNvSpPr>
            <p:nvPr/>
          </p:nvSpPr>
          <p:spPr bwMode="auto">
            <a:xfrm>
              <a:off x="4353" y="3326"/>
              <a:ext cx="1" cy="127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7" name="Rectangle 19"/>
            <p:cNvSpPr>
              <a:spLocks noChangeArrowheads="1"/>
            </p:cNvSpPr>
            <p:nvPr/>
          </p:nvSpPr>
          <p:spPr bwMode="auto">
            <a:xfrm>
              <a:off x="3515" y="3452"/>
              <a:ext cx="1677" cy="16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298" name="Rectangle 20"/>
            <p:cNvSpPr>
              <a:spLocks noChangeArrowheads="1"/>
            </p:cNvSpPr>
            <p:nvPr/>
          </p:nvSpPr>
          <p:spPr bwMode="auto">
            <a:xfrm>
              <a:off x="3559" y="3477"/>
              <a:ext cx="136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en-GB" altLang="fr-FR" sz="1400" dirty="0">
                  <a:latin typeface="Comic Sans MS" panose="030F0702030302020204" pitchFamily="66" charset="0"/>
                </a:rPr>
                <a:t>          </a:t>
              </a:r>
              <a:r>
                <a:rPr lang="en-GB" altLang="fr-FR" sz="1400" dirty="0">
                  <a:latin typeface="Calibri" panose="020F0502020204030204" pitchFamily="34" charset="0"/>
                </a:rPr>
                <a:t>C</a:t>
              </a:r>
              <a:r>
                <a:rPr lang="en-GB" altLang="fr-FR" sz="1400" dirty="0" smtClean="0">
                  <a:latin typeface="Calibri" panose="020F0502020204030204" pitchFamily="34" charset="0"/>
                </a:rPr>
                <a:t>ommission </a:t>
              </a:r>
              <a:r>
                <a:rPr lang="en-GB" altLang="fr-FR" sz="1400" dirty="0" err="1">
                  <a:latin typeface="Calibri" panose="020F0502020204030204" pitchFamily="34" charset="0"/>
                </a:rPr>
                <a:t>d'appel</a:t>
              </a:r>
              <a:endParaRPr lang="en-GB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53299" name="Rectangle 21"/>
            <p:cNvSpPr>
              <a:spLocks noChangeArrowheads="1"/>
            </p:cNvSpPr>
            <p:nvPr/>
          </p:nvSpPr>
          <p:spPr bwMode="auto">
            <a:xfrm>
              <a:off x="3515" y="3452"/>
              <a:ext cx="1677" cy="168"/>
            </a:xfrm>
            <a:prstGeom prst="rect">
              <a:avLst/>
            </a:prstGeom>
            <a:noFill/>
            <a:ln w="1764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300" name="Rectangle 22"/>
            <p:cNvSpPr>
              <a:spLocks noChangeArrowheads="1"/>
            </p:cNvSpPr>
            <p:nvPr/>
          </p:nvSpPr>
          <p:spPr bwMode="auto">
            <a:xfrm>
              <a:off x="3515" y="3158"/>
              <a:ext cx="1677" cy="16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301" name="Rectangle 23"/>
            <p:cNvSpPr>
              <a:spLocks noChangeArrowheads="1"/>
            </p:cNvSpPr>
            <p:nvPr/>
          </p:nvSpPr>
          <p:spPr bwMode="auto">
            <a:xfrm>
              <a:off x="3890" y="3183"/>
              <a:ext cx="84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fr-FR" altLang="fr-FR" sz="1200" dirty="0">
                  <a:latin typeface="Calibri" panose="020F0502020204030204" pitchFamily="34" charset="0"/>
                </a:rPr>
                <a:t>DESACCORD</a:t>
              </a:r>
            </a:p>
          </p:txBody>
        </p:sp>
        <p:sp>
          <p:nvSpPr>
            <p:cNvPr id="53302" name="Rectangle 24"/>
            <p:cNvSpPr>
              <a:spLocks noChangeArrowheads="1"/>
            </p:cNvSpPr>
            <p:nvPr/>
          </p:nvSpPr>
          <p:spPr bwMode="auto">
            <a:xfrm>
              <a:off x="3515" y="3158"/>
              <a:ext cx="1677" cy="168"/>
            </a:xfrm>
            <a:prstGeom prst="rect">
              <a:avLst/>
            </a:prstGeom>
            <a:noFill/>
            <a:ln w="1764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grpSp>
        <p:nvGrpSpPr>
          <p:cNvPr id="53255" name="Group 25"/>
          <p:cNvGrpSpPr>
            <a:grpSpLocks/>
          </p:cNvGrpSpPr>
          <p:nvPr/>
        </p:nvGrpSpPr>
        <p:grpSpPr bwMode="auto">
          <a:xfrm>
            <a:off x="4819650" y="4125913"/>
            <a:ext cx="3905250" cy="844550"/>
            <a:chOff x="2076" y="2599"/>
            <a:chExt cx="2460" cy="532"/>
          </a:xfrm>
        </p:grpSpPr>
        <p:sp>
          <p:nvSpPr>
            <p:cNvPr id="53286" name="Line 26"/>
            <p:cNvSpPr>
              <a:spLocks noChangeShapeType="1"/>
            </p:cNvSpPr>
            <p:nvPr/>
          </p:nvSpPr>
          <p:spPr bwMode="auto">
            <a:xfrm>
              <a:off x="3546" y="3004"/>
              <a:ext cx="1" cy="63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7" name="Line 27"/>
            <p:cNvSpPr>
              <a:spLocks noChangeShapeType="1"/>
            </p:cNvSpPr>
            <p:nvPr/>
          </p:nvSpPr>
          <p:spPr bwMode="auto">
            <a:xfrm>
              <a:off x="2641" y="3067"/>
              <a:ext cx="1" cy="64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8" name="Line 28"/>
            <p:cNvSpPr>
              <a:spLocks noChangeShapeType="1"/>
            </p:cNvSpPr>
            <p:nvPr/>
          </p:nvSpPr>
          <p:spPr bwMode="auto">
            <a:xfrm>
              <a:off x="4452" y="3067"/>
              <a:ext cx="1" cy="64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9" name="Line 29"/>
            <p:cNvSpPr>
              <a:spLocks noChangeShapeType="1"/>
            </p:cNvSpPr>
            <p:nvPr/>
          </p:nvSpPr>
          <p:spPr bwMode="auto">
            <a:xfrm>
              <a:off x="2641" y="3067"/>
              <a:ext cx="905" cy="1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0" name="Line 30"/>
            <p:cNvSpPr>
              <a:spLocks noChangeShapeType="1"/>
            </p:cNvSpPr>
            <p:nvPr/>
          </p:nvSpPr>
          <p:spPr bwMode="auto">
            <a:xfrm>
              <a:off x="3546" y="3067"/>
              <a:ext cx="905" cy="1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1" name="Rectangle 32"/>
            <p:cNvSpPr>
              <a:spLocks noChangeArrowheads="1"/>
            </p:cNvSpPr>
            <p:nvPr/>
          </p:nvSpPr>
          <p:spPr bwMode="auto">
            <a:xfrm>
              <a:off x="2076" y="2624"/>
              <a:ext cx="199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en-GB" altLang="fr-FR" sz="1200" dirty="0">
                  <a:latin typeface="Comic Sans MS" panose="030F0702030302020204" pitchFamily="66" charset="0"/>
                </a:rPr>
                <a:t>                          </a:t>
              </a:r>
              <a:r>
                <a:rPr lang="en-GB" altLang="fr-FR" sz="1200" dirty="0" err="1">
                  <a:latin typeface="Calibri" panose="020F0502020204030204" pitchFamily="34" charset="0"/>
                </a:rPr>
                <a:t>E</a:t>
              </a:r>
              <a:r>
                <a:rPr lang="en-GB" altLang="fr-FR" sz="1400" dirty="0" err="1">
                  <a:latin typeface="Calibri" panose="020F0502020204030204" pitchFamily="34" charset="0"/>
                </a:rPr>
                <a:t>ntretien</a:t>
              </a:r>
              <a:r>
                <a:rPr lang="en-GB" altLang="fr-FR" sz="1400" dirty="0">
                  <a:latin typeface="Calibri" panose="020F0502020204030204" pitchFamily="34" charset="0"/>
                </a:rPr>
                <a:t> de la </a:t>
              </a:r>
              <a:r>
                <a:rPr lang="en-GB" altLang="fr-FR" sz="1400" dirty="0" err="1">
                  <a:latin typeface="Calibri" panose="020F0502020204030204" pitchFamily="34" charset="0"/>
                </a:rPr>
                <a:t>famille</a:t>
              </a:r>
              <a:endParaRPr lang="en-GB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53292" name="Rectangle 33"/>
            <p:cNvSpPr>
              <a:spLocks noChangeArrowheads="1"/>
            </p:cNvSpPr>
            <p:nvPr/>
          </p:nvSpPr>
          <p:spPr bwMode="auto">
            <a:xfrm>
              <a:off x="2711" y="2743"/>
              <a:ext cx="113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fr-FR" altLang="fr-FR" sz="1400" dirty="0">
                  <a:latin typeface="Calibri" panose="020F0502020204030204" pitchFamily="34" charset="0"/>
                </a:rPr>
                <a:t>avec le chef</a:t>
              </a:r>
            </a:p>
          </p:txBody>
        </p:sp>
        <p:sp>
          <p:nvSpPr>
            <p:cNvPr id="53293" name="Rectangle 34"/>
            <p:cNvSpPr>
              <a:spLocks noChangeArrowheads="1"/>
            </p:cNvSpPr>
            <p:nvPr/>
          </p:nvSpPr>
          <p:spPr bwMode="auto">
            <a:xfrm>
              <a:off x="2455" y="2861"/>
              <a:ext cx="1478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en-GB" altLang="fr-FR" sz="1400" dirty="0">
                  <a:latin typeface="Comic Sans MS" panose="030F0702030302020204" pitchFamily="66" charset="0"/>
                </a:rPr>
                <a:t>          </a:t>
              </a:r>
              <a:r>
                <a:rPr lang="en-GB" altLang="fr-FR" sz="1400" dirty="0" err="1">
                  <a:latin typeface="Calibri" panose="020F0502020204030204" pitchFamily="34" charset="0"/>
                </a:rPr>
                <a:t>d'établissement</a:t>
              </a:r>
              <a:endParaRPr lang="en-GB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53294" name="Rectangle 35"/>
            <p:cNvSpPr>
              <a:spLocks noChangeArrowheads="1"/>
            </p:cNvSpPr>
            <p:nvPr/>
          </p:nvSpPr>
          <p:spPr bwMode="auto">
            <a:xfrm>
              <a:off x="2558" y="2599"/>
              <a:ext cx="1978" cy="405"/>
            </a:xfrm>
            <a:prstGeom prst="rect">
              <a:avLst/>
            </a:prstGeom>
            <a:noFill/>
            <a:ln w="1764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grpSp>
        <p:nvGrpSpPr>
          <p:cNvPr id="53256" name="Group 36"/>
          <p:cNvGrpSpPr>
            <a:grpSpLocks/>
          </p:cNvGrpSpPr>
          <p:nvPr/>
        </p:nvGrpSpPr>
        <p:grpSpPr bwMode="auto">
          <a:xfrm>
            <a:off x="5410201" y="3657600"/>
            <a:ext cx="3140075" cy="465138"/>
            <a:chOff x="2448" y="2304"/>
            <a:chExt cx="1978" cy="293"/>
          </a:xfrm>
        </p:grpSpPr>
        <p:sp>
          <p:nvSpPr>
            <p:cNvPr id="53282" name="Line 37"/>
            <p:cNvSpPr>
              <a:spLocks noChangeShapeType="1"/>
            </p:cNvSpPr>
            <p:nvPr/>
          </p:nvSpPr>
          <p:spPr bwMode="auto">
            <a:xfrm>
              <a:off x="3438" y="2471"/>
              <a:ext cx="1" cy="126"/>
            </a:xfrm>
            <a:prstGeom prst="line">
              <a:avLst/>
            </a:prstGeom>
            <a:noFill/>
            <a:ln w="176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3" name="Rectangle 38"/>
            <p:cNvSpPr>
              <a:spLocks noChangeArrowheads="1"/>
            </p:cNvSpPr>
            <p:nvPr/>
          </p:nvSpPr>
          <p:spPr bwMode="auto">
            <a:xfrm>
              <a:off x="2448" y="2304"/>
              <a:ext cx="1979" cy="16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53284" name="Rectangle 39"/>
            <p:cNvSpPr>
              <a:spLocks noChangeArrowheads="1"/>
            </p:cNvSpPr>
            <p:nvPr/>
          </p:nvSpPr>
          <p:spPr bwMode="auto">
            <a:xfrm>
              <a:off x="2877" y="2329"/>
              <a:ext cx="78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8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lnSpc>
                  <a:spcPct val="8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lnSpc>
                  <a:spcPct val="8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lnSpc>
                  <a:spcPct val="8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>
                <a:lnSpc>
                  <a:spcPct val="117000"/>
                </a:lnSpc>
                <a:spcBef>
                  <a:spcPct val="0"/>
                </a:spcBef>
              </a:pPr>
              <a:r>
                <a:rPr lang="fr-FR" altLang="fr-FR" sz="1200" dirty="0">
                  <a:latin typeface="Comic Sans MS" panose="030F0702030302020204" pitchFamily="66" charset="0"/>
                </a:rPr>
                <a:t>      </a:t>
              </a:r>
              <a:r>
                <a:rPr lang="fr-FR" altLang="fr-FR" sz="1200" dirty="0">
                  <a:latin typeface="Calibri" panose="020F0502020204030204" pitchFamily="34" charset="0"/>
                </a:rPr>
                <a:t>DESACCORD</a:t>
              </a:r>
            </a:p>
          </p:txBody>
        </p:sp>
        <p:sp>
          <p:nvSpPr>
            <p:cNvPr id="53285" name="Rectangle 40"/>
            <p:cNvSpPr>
              <a:spLocks noChangeArrowheads="1"/>
            </p:cNvSpPr>
            <p:nvPr/>
          </p:nvSpPr>
          <p:spPr bwMode="auto">
            <a:xfrm>
              <a:off x="2448" y="2304"/>
              <a:ext cx="1979" cy="167"/>
            </a:xfrm>
            <a:prstGeom prst="rect">
              <a:avLst/>
            </a:prstGeom>
            <a:noFill/>
            <a:ln w="1764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grpSp>
        <p:nvGrpSpPr>
          <p:cNvPr id="53257" name="Group 41"/>
          <p:cNvGrpSpPr>
            <a:grpSpLocks/>
          </p:cNvGrpSpPr>
          <p:nvPr/>
        </p:nvGrpSpPr>
        <p:grpSpPr bwMode="auto">
          <a:xfrm>
            <a:off x="2976563" y="1371600"/>
            <a:ext cx="4154488" cy="2052638"/>
            <a:chOff x="915" y="864"/>
            <a:chExt cx="2617" cy="1293"/>
          </a:xfrm>
        </p:grpSpPr>
        <p:sp>
          <p:nvSpPr>
            <p:cNvPr id="53260" name="Rectangle 42"/>
            <p:cNvSpPr>
              <a:spLocks noChangeArrowheads="1"/>
            </p:cNvSpPr>
            <p:nvPr/>
          </p:nvSpPr>
          <p:spPr bwMode="auto">
            <a:xfrm>
              <a:off x="1344" y="864"/>
              <a:ext cx="2178" cy="1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grpSp>
          <p:nvGrpSpPr>
            <p:cNvPr id="53261" name="Group 43"/>
            <p:cNvGrpSpPr>
              <a:grpSpLocks/>
            </p:cNvGrpSpPr>
            <p:nvPr/>
          </p:nvGrpSpPr>
          <p:grpSpPr bwMode="auto">
            <a:xfrm>
              <a:off x="915" y="893"/>
              <a:ext cx="2617" cy="1264"/>
              <a:chOff x="915" y="893"/>
              <a:chExt cx="2617" cy="1264"/>
            </a:xfrm>
          </p:grpSpPr>
          <p:grpSp>
            <p:nvGrpSpPr>
              <p:cNvPr id="53263" name="Group 44"/>
              <p:cNvGrpSpPr>
                <a:grpSpLocks/>
              </p:cNvGrpSpPr>
              <p:nvPr/>
            </p:nvGrpSpPr>
            <p:grpSpPr bwMode="auto">
              <a:xfrm>
                <a:off x="1332" y="1682"/>
                <a:ext cx="2200" cy="475"/>
                <a:chOff x="1332" y="1682"/>
                <a:chExt cx="2200" cy="475"/>
              </a:xfrm>
            </p:grpSpPr>
            <p:sp>
              <p:nvSpPr>
                <p:cNvPr id="53273" name="Line 45"/>
                <p:cNvSpPr>
                  <a:spLocks noChangeShapeType="1"/>
                </p:cNvSpPr>
                <p:nvPr/>
              </p:nvSpPr>
              <p:spPr bwMode="auto">
                <a:xfrm>
                  <a:off x="2432" y="2010"/>
                  <a:ext cx="1" cy="73"/>
                </a:xfrm>
                <a:prstGeom prst="line">
                  <a:avLst/>
                </a:prstGeom>
                <a:noFill/>
                <a:ln w="1764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74" name="Line 46"/>
                <p:cNvSpPr>
                  <a:spLocks noChangeShapeType="1"/>
                </p:cNvSpPr>
                <p:nvPr/>
              </p:nvSpPr>
              <p:spPr bwMode="auto">
                <a:xfrm>
                  <a:off x="1332" y="2084"/>
                  <a:ext cx="1" cy="73"/>
                </a:xfrm>
                <a:prstGeom prst="line">
                  <a:avLst/>
                </a:prstGeom>
                <a:noFill/>
                <a:ln w="1764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75" name="Line 47"/>
                <p:cNvSpPr>
                  <a:spLocks noChangeShapeType="1"/>
                </p:cNvSpPr>
                <p:nvPr/>
              </p:nvSpPr>
              <p:spPr bwMode="auto">
                <a:xfrm>
                  <a:off x="3531" y="2084"/>
                  <a:ext cx="1" cy="73"/>
                </a:xfrm>
                <a:prstGeom prst="line">
                  <a:avLst/>
                </a:prstGeom>
                <a:noFill/>
                <a:ln w="1764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76" name="Line 48"/>
                <p:cNvSpPr>
                  <a:spLocks noChangeShapeType="1"/>
                </p:cNvSpPr>
                <p:nvPr/>
              </p:nvSpPr>
              <p:spPr bwMode="auto">
                <a:xfrm>
                  <a:off x="1332" y="2084"/>
                  <a:ext cx="1100" cy="1"/>
                </a:xfrm>
                <a:prstGeom prst="line">
                  <a:avLst/>
                </a:prstGeom>
                <a:noFill/>
                <a:ln w="1764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77" name="Line 49"/>
                <p:cNvSpPr>
                  <a:spLocks noChangeShapeType="1"/>
                </p:cNvSpPr>
                <p:nvPr/>
              </p:nvSpPr>
              <p:spPr bwMode="auto">
                <a:xfrm>
                  <a:off x="2432" y="2084"/>
                  <a:ext cx="1099" cy="1"/>
                </a:xfrm>
                <a:prstGeom prst="line">
                  <a:avLst/>
                </a:prstGeom>
                <a:noFill/>
                <a:ln w="1764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78" name="Rectangle 50"/>
                <p:cNvSpPr>
                  <a:spLocks noChangeArrowheads="1"/>
                </p:cNvSpPr>
                <p:nvPr/>
              </p:nvSpPr>
              <p:spPr bwMode="auto">
                <a:xfrm>
                  <a:off x="1344" y="1682"/>
                  <a:ext cx="2176" cy="328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fr-FR" altLang="fr-FR"/>
                </a:p>
              </p:txBody>
            </p:sp>
            <p:sp>
              <p:nvSpPr>
                <p:cNvPr id="53279" name="Rectangle 51"/>
                <p:cNvSpPr>
                  <a:spLocks noChangeArrowheads="1"/>
                </p:cNvSpPr>
                <p:nvPr/>
              </p:nvSpPr>
              <p:spPr bwMode="auto">
                <a:xfrm>
                  <a:off x="1536" y="1711"/>
                  <a:ext cx="1365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81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>
                    <a:lnSpc>
                      <a:spcPct val="81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>
                    <a:lnSpc>
                      <a:spcPct val="81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>
                    <a:lnSpc>
                      <a:spcPct val="117000"/>
                    </a:lnSpc>
                    <a:spcBef>
                      <a:spcPct val="0"/>
                    </a:spcBef>
                  </a:pPr>
                  <a:r>
                    <a:rPr lang="en-GB" altLang="fr-FR" sz="1400" dirty="0">
                      <a:latin typeface="Comic Sans MS" panose="030F0702030302020204" pitchFamily="66" charset="0"/>
                    </a:rPr>
                    <a:t>            </a:t>
                  </a:r>
                  <a:r>
                    <a:rPr lang="en-GB" altLang="fr-FR" sz="1400" dirty="0" err="1">
                      <a:latin typeface="Calibri" panose="020F0502020204030204" pitchFamily="34" charset="0"/>
                    </a:rPr>
                    <a:t>Conseils</a:t>
                  </a:r>
                  <a:r>
                    <a:rPr lang="en-GB" altLang="fr-FR" sz="1400" dirty="0">
                      <a:latin typeface="Calibri" panose="020F0502020204030204" pitchFamily="34" charset="0"/>
                    </a:rPr>
                    <a:t> de </a:t>
                  </a:r>
                  <a:r>
                    <a:rPr lang="en-GB" altLang="fr-FR" sz="1400" dirty="0" err="1">
                      <a:latin typeface="Calibri" panose="020F0502020204030204" pitchFamily="34" charset="0"/>
                    </a:rPr>
                    <a:t>classe</a:t>
                  </a:r>
                  <a:endParaRPr lang="en-GB" altLang="fr-FR" sz="14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280" name="Rectangle 52"/>
                <p:cNvSpPr>
                  <a:spLocks noChangeArrowheads="1"/>
                </p:cNvSpPr>
                <p:nvPr/>
              </p:nvSpPr>
              <p:spPr bwMode="auto">
                <a:xfrm>
                  <a:off x="1391" y="1848"/>
                  <a:ext cx="1702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81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>
                    <a:lnSpc>
                      <a:spcPct val="81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>
                    <a:lnSpc>
                      <a:spcPct val="81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>
                    <a:lnSpc>
                      <a:spcPct val="117000"/>
                    </a:lnSpc>
                    <a:spcBef>
                      <a:spcPct val="0"/>
                    </a:spcBef>
                  </a:pPr>
                  <a:r>
                    <a:rPr lang="en-GB" altLang="fr-FR" sz="1400" dirty="0">
                      <a:latin typeface="Calibri" panose="020F0502020204030204" pitchFamily="34" charset="0"/>
                    </a:rPr>
                    <a:t>             propositions </a:t>
                  </a:r>
                  <a:r>
                    <a:rPr lang="en-GB" altLang="fr-FR" sz="1400" dirty="0" err="1">
                      <a:latin typeface="Calibri" panose="020F0502020204030204" pitchFamily="34" charset="0"/>
                    </a:rPr>
                    <a:t>définitives</a:t>
                  </a:r>
                  <a:endParaRPr lang="en-GB" altLang="fr-FR" sz="14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281" name="Rectangle 53"/>
                <p:cNvSpPr>
                  <a:spLocks noChangeArrowheads="1"/>
                </p:cNvSpPr>
                <p:nvPr/>
              </p:nvSpPr>
              <p:spPr bwMode="auto">
                <a:xfrm>
                  <a:off x="1344" y="1682"/>
                  <a:ext cx="2176" cy="328"/>
                </a:xfrm>
                <a:prstGeom prst="rect">
                  <a:avLst/>
                </a:prstGeom>
                <a:noFill/>
                <a:ln w="17640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fr-FR" altLang="fr-FR"/>
                </a:p>
              </p:txBody>
            </p:sp>
          </p:grpSp>
          <p:grpSp>
            <p:nvGrpSpPr>
              <p:cNvPr id="53264" name="Group 54"/>
              <p:cNvGrpSpPr>
                <a:grpSpLocks/>
              </p:cNvGrpSpPr>
              <p:nvPr/>
            </p:nvGrpSpPr>
            <p:grpSpPr bwMode="auto">
              <a:xfrm>
                <a:off x="1344" y="1205"/>
                <a:ext cx="2176" cy="473"/>
                <a:chOff x="1344" y="1205"/>
                <a:chExt cx="2176" cy="473"/>
              </a:xfrm>
            </p:grpSpPr>
            <p:sp>
              <p:nvSpPr>
                <p:cNvPr id="53268" name="Line 55"/>
                <p:cNvSpPr>
                  <a:spLocks noChangeShapeType="1"/>
                </p:cNvSpPr>
                <p:nvPr/>
              </p:nvSpPr>
              <p:spPr bwMode="auto">
                <a:xfrm>
                  <a:off x="2432" y="1533"/>
                  <a:ext cx="1" cy="145"/>
                </a:xfrm>
                <a:prstGeom prst="line">
                  <a:avLst/>
                </a:prstGeom>
                <a:noFill/>
                <a:ln w="1764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69" name="Rectangle 56"/>
                <p:cNvSpPr>
                  <a:spLocks noChangeArrowheads="1"/>
                </p:cNvSpPr>
                <p:nvPr/>
              </p:nvSpPr>
              <p:spPr bwMode="auto">
                <a:xfrm>
                  <a:off x="1344" y="1205"/>
                  <a:ext cx="2176" cy="32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fr-FR" altLang="fr-FR"/>
                </a:p>
              </p:txBody>
            </p:sp>
            <p:sp>
              <p:nvSpPr>
                <p:cNvPr id="53270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6" y="1235"/>
                  <a:ext cx="625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81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>
                    <a:lnSpc>
                      <a:spcPct val="81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>
                    <a:lnSpc>
                      <a:spcPct val="81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>
                    <a:lnSpc>
                      <a:spcPct val="117000"/>
                    </a:lnSpc>
                    <a:spcBef>
                      <a:spcPct val="0"/>
                    </a:spcBef>
                  </a:pPr>
                  <a:r>
                    <a:rPr lang="en-GB" altLang="fr-FR" sz="1400" dirty="0">
                      <a:latin typeface="Calibri" panose="020F0502020204030204" pitchFamily="34" charset="0"/>
                    </a:rPr>
                    <a:t>      </a:t>
                  </a:r>
                  <a:r>
                    <a:rPr lang="en-GB" altLang="fr-FR" sz="1400" dirty="0" err="1">
                      <a:latin typeface="Calibri" panose="020F0502020204030204" pitchFamily="34" charset="0"/>
                    </a:rPr>
                    <a:t>Familles</a:t>
                  </a:r>
                  <a:endParaRPr lang="en-GB" altLang="fr-FR" sz="14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271" name="Rectangle 58"/>
                <p:cNvSpPr>
                  <a:spLocks noChangeArrowheads="1"/>
                </p:cNvSpPr>
                <p:nvPr/>
              </p:nvSpPr>
              <p:spPr bwMode="auto">
                <a:xfrm>
                  <a:off x="1467" y="1368"/>
                  <a:ext cx="1372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81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>
                    <a:lnSpc>
                      <a:spcPct val="81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>
                    <a:lnSpc>
                      <a:spcPct val="81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>
                    <a:lnSpc>
                      <a:spcPct val="117000"/>
                    </a:lnSpc>
                    <a:spcBef>
                      <a:spcPct val="0"/>
                    </a:spcBef>
                  </a:pPr>
                  <a:r>
                    <a:rPr lang="en-GB" altLang="fr-FR" sz="1400" dirty="0">
                      <a:latin typeface="Comic Sans MS" panose="030F0702030302020204" pitchFamily="66" charset="0"/>
                    </a:rPr>
                    <a:t>               </a:t>
                  </a:r>
                  <a:r>
                    <a:rPr lang="en-GB" altLang="fr-FR" sz="1400" dirty="0" err="1">
                      <a:latin typeface="Calibri" panose="020F0502020204030204" pitchFamily="34" charset="0"/>
                    </a:rPr>
                    <a:t>voeux</a:t>
                  </a:r>
                  <a:r>
                    <a:rPr lang="en-GB" altLang="fr-FR" sz="1400" dirty="0">
                      <a:latin typeface="Calibri" panose="020F0502020204030204" pitchFamily="34" charset="0"/>
                    </a:rPr>
                    <a:t> </a:t>
                  </a:r>
                  <a:r>
                    <a:rPr lang="en-GB" altLang="fr-FR" sz="1400" dirty="0" err="1">
                      <a:latin typeface="Calibri" panose="020F0502020204030204" pitchFamily="34" charset="0"/>
                    </a:rPr>
                    <a:t>définitifs</a:t>
                  </a:r>
                  <a:endParaRPr lang="en-GB" altLang="fr-FR" sz="14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272" name="Rectangle 59"/>
                <p:cNvSpPr>
                  <a:spLocks noChangeArrowheads="1"/>
                </p:cNvSpPr>
                <p:nvPr/>
              </p:nvSpPr>
              <p:spPr bwMode="auto">
                <a:xfrm>
                  <a:off x="1344" y="1205"/>
                  <a:ext cx="2176" cy="328"/>
                </a:xfrm>
                <a:prstGeom prst="rect">
                  <a:avLst/>
                </a:prstGeom>
                <a:noFill/>
                <a:ln w="17640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fr-FR" altLang="fr-FR"/>
                </a:p>
              </p:txBody>
            </p:sp>
          </p:grpSp>
          <p:grpSp>
            <p:nvGrpSpPr>
              <p:cNvPr id="53265" name="Group 60"/>
              <p:cNvGrpSpPr>
                <a:grpSpLocks/>
              </p:cNvGrpSpPr>
              <p:nvPr/>
            </p:nvGrpSpPr>
            <p:grpSpPr bwMode="auto">
              <a:xfrm>
                <a:off x="915" y="893"/>
                <a:ext cx="2323" cy="309"/>
                <a:chOff x="915" y="893"/>
                <a:chExt cx="2323" cy="309"/>
              </a:xfrm>
            </p:grpSpPr>
            <p:sp>
              <p:nvSpPr>
                <p:cNvPr id="53266" name="Line 61"/>
                <p:cNvSpPr>
                  <a:spLocks noChangeShapeType="1"/>
                </p:cNvSpPr>
                <p:nvPr/>
              </p:nvSpPr>
              <p:spPr bwMode="auto">
                <a:xfrm>
                  <a:off x="2431" y="1056"/>
                  <a:ext cx="1" cy="146"/>
                </a:xfrm>
                <a:prstGeom prst="line">
                  <a:avLst/>
                </a:prstGeom>
                <a:noFill/>
                <a:ln w="1764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67" name="Rectangle 62"/>
                <p:cNvSpPr>
                  <a:spLocks noChangeArrowheads="1"/>
                </p:cNvSpPr>
                <p:nvPr/>
              </p:nvSpPr>
              <p:spPr bwMode="auto">
                <a:xfrm>
                  <a:off x="915" y="893"/>
                  <a:ext cx="2323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81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>
                    <a:lnSpc>
                      <a:spcPct val="81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>
                    <a:lnSpc>
                      <a:spcPct val="81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>
                    <a:lnSpc>
                      <a:spcPct val="81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>
                    <a:lnSpc>
                      <a:spcPct val="117000"/>
                    </a:lnSpc>
                    <a:spcBef>
                      <a:spcPct val="0"/>
                    </a:spcBef>
                  </a:pPr>
                  <a:r>
                    <a:rPr lang="fr-FR" altLang="fr-FR" sz="1600" b="1" dirty="0">
                      <a:latin typeface="Comic Sans MS" panose="030F0702030302020204" pitchFamily="66" charset="0"/>
                    </a:rPr>
                    <a:t>            T</a:t>
                  </a:r>
                  <a:r>
                    <a:rPr lang="fr-FR" altLang="fr-FR" sz="1600" b="1" dirty="0">
                      <a:latin typeface="Calibri" panose="020F0502020204030204" pitchFamily="34" charset="0"/>
                    </a:rPr>
                    <a:t>ROISIEME TRIMESTRE</a:t>
                  </a:r>
                </a:p>
              </p:txBody>
            </p:sp>
          </p:grpSp>
        </p:grpSp>
        <p:sp>
          <p:nvSpPr>
            <p:cNvPr id="53262" name="Rectangle 63"/>
            <p:cNvSpPr>
              <a:spLocks noChangeArrowheads="1"/>
            </p:cNvSpPr>
            <p:nvPr/>
          </p:nvSpPr>
          <p:spPr bwMode="auto">
            <a:xfrm>
              <a:off x="1344" y="864"/>
              <a:ext cx="2178" cy="193"/>
            </a:xfrm>
            <a:prstGeom prst="rect">
              <a:avLst/>
            </a:prstGeom>
            <a:noFill/>
            <a:ln w="1764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sp>
        <p:nvSpPr>
          <p:cNvPr id="53258" name="Text Box 64"/>
          <p:cNvSpPr txBox="1">
            <a:spLocks noChangeArrowheads="1"/>
          </p:cNvSpPr>
          <p:nvPr/>
        </p:nvSpPr>
        <p:spPr bwMode="auto">
          <a:xfrm>
            <a:off x="2514600" y="685801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3217373" y="330630"/>
            <a:ext cx="4607906" cy="670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Bef>
                <a:spcPts val="2000"/>
              </a:spcBef>
              <a:buClr>
                <a:srgbClr val="000000"/>
              </a:buClr>
              <a:buSzPct val="100000"/>
              <a:defRPr/>
            </a:pPr>
            <a:r>
              <a:rPr lang="en-GB" altLang="fr-FR" sz="3200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</a:t>
            </a:r>
            <a:r>
              <a:rPr lang="en-GB" altLang="fr-FR" sz="3200" dirty="0" err="1" smtClean="0">
                <a:solidFill>
                  <a:srgbClr val="A45C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procédure</a:t>
            </a:r>
            <a:r>
              <a:rPr lang="en-GB" altLang="fr-FR" sz="3200" dirty="0" smtClean="0">
                <a:solidFill>
                  <a:srgbClr val="A45C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fr-FR" sz="3200" dirty="0" err="1" smtClean="0">
                <a:solidFill>
                  <a:srgbClr val="A45C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d’orientation</a:t>
            </a:r>
            <a:endParaRPr lang="en-GB" altLang="fr-FR" sz="3200" dirty="0">
              <a:solidFill>
                <a:srgbClr val="A45C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31248" y="2731443"/>
            <a:ext cx="238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Début juin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890797" y="5380835"/>
            <a:ext cx="8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Mi juin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61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13623" y="2147889"/>
            <a:ext cx="6185391" cy="3074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algn="ctr">
              <a:lnSpc>
                <a:spcPct val="117000"/>
              </a:lnSpc>
              <a:spcBef>
                <a:spcPts val="3375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dirty="0">
                <a:solidFill>
                  <a:srgbClr val="A45C7B"/>
                </a:solidFill>
                <a:latin typeface="Calibri" panose="020F0502020204030204" pitchFamily="34" charset="0"/>
              </a:rPr>
              <a:t>LA VOIE PROFESSIONNELLE :</a:t>
            </a:r>
          </a:p>
          <a:p>
            <a:pPr algn="ctr">
              <a:lnSpc>
                <a:spcPct val="117000"/>
              </a:lnSpc>
              <a:spcBef>
                <a:spcPts val="3375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dirty="0">
                <a:solidFill>
                  <a:srgbClr val="A45C7B"/>
                </a:solidFill>
                <a:latin typeface="Calibri" panose="020F0502020204030204" pitchFamily="34" charset="0"/>
              </a:rPr>
              <a:t> BAC Pro, CAP</a:t>
            </a:r>
          </a:p>
          <a:p>
            <a:pPr algn="ctr">
              <a:lnSpc>
                <a:spcPct val="117000"/>
              </a:lnSpc>
              <a:spcBef>
                <a:spcPts val="3375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4000" b="1" dirty="0">
              <a:solidFill>
                <a:srgbClr val="A45C7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2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275138" y="618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987800" y="4313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763838" y="6400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208214" y="4581525"/>
            <a:ext cx="2232025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alibri" panose="020F0502020204030204" pitchFamily="34" charset="0"/>
              </a:rPr>
              <a:t>1</a:t>
            </a:r>
            <a:r>
              <a:rPr lang="en-GB" altLang="fr-FR" sz="1600" baseline="30000" dirty="0">
                <a:latin typeface="Calibri" panose="020F0502020204030204" pitchFamily="34" charset="0"/>
              </a:rPr>
              <a:t>ère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  <a:r>
              <a:rPr lang="en-GB" altLang="fr-FR" sz="1600" dirty="0" err="1">
                <a:latin typeface="Calibri" panose="020F0502020204030204" pitchFamily="34" charset="0"/>
              </a:rPr>
              <a:t>année</a:t>
            </a:r>
            <a:r>
              <a:rPr lang="en-GB" altLang="fr-FR" sz="1600" dirty="0">
                <a:latin typeface="Calibri" panose="020F0502020204030204" pitchFamily="34" charset="0"/>
              </a:rPr>
              <a:t> CAP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208214" y="3789363"/>
            <a:ext cx="2232025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alibri" panose="020F0502020204030204" pitchFamily="34" charset="0"/>
              </a:rPr>
              <a:t>2</a:t>
            </a:r>
            <a:r>
              <a:rPr lang="en-GB" altLang="fr-FR" sz="1600" baseline="30000" dirty="0">
                <a:latin typeface="Calibri" panose="020F0502020204030204" pitchFamily="34" charset="0"/>
              </a:rPr>
              <a:t>ème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  <a:r>
              <a:rPr lang="en-GB" altLang="fr-FR" sz="1600" dirty="0" err="1">
                <a:latin typeface="Calibri" panose="020F0502020204030204" pitchFamily="34" charset="0"/>
              </a:rPr>
              <a:t>année</a:t>
            </a:r>
            <a:r>
              <a:rPr lang="en-GB" altLang="fr-FR" sz="1600" dirty="0">
                <a:latin typeface="Calibri" panose="020F0502020204030204" pitchFamily="34" charset="0"/>
              </a:rPr>
              <a:t> CAP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813811" y="2781300"/>
            <a:ext cx="600142" cy="454613"/>
          </a:xfrm>
          <a:prstGeom prst="rect">
            <a:avLst/>
          </a:prstGeom>
          <a:solidFill>
            <a:srgbClr val="FF99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fr-FR" altLang="fr-FR" sz="2000" dirty="0">
                <a:latin typeface="Calibri" panose="020F0502020204030204" pitchFamily="34" charset="0"/>
              </a:rPr>
              <a:t>CAP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289449" y="2133601"/>
            <a:ext cx="2019504" cy="454613"/>
          </a:xfrm>
          <a:prstGeom prst="rect">
            <a:avLst/>
          </a:prstGeom>
          <a:solidFill>
            <a:srgbClr val="FF99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2000" dirty="0">
                <a:latin typeface="Calibri" panose="020F0502020204030204" pitchFamily="34" charset="0"/>
              </a:rPr>
              <a:t>Bac </a:t>
            </a:r>
            <a:r>
              <a:rPr lang="en-GB" altLang="fr-FR" sz="2000" dirty="0" err="1">
                <a:latin typeface="Calibri" panose="020F0502020204030204" pitchFamily="34" charset="0"/>
              </a:rPr>
              <a:t>professionnel</a:t>
            </a:r>
            <a:endParaRPr lang="en-GB" altLang="fr-FR" sz="2000" dirty="0">
              <a:latin typeface="Calibri" panose="020F0502020204030204" pitchFamily="34" charset="0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8183564" y="981075"/>
            <a:ext cx="2124075" cy="382606"/>
          </a:xfrm>
          <a:prstGeom prst="rect">
            <a:avLst/>
          </a:prstGeom>
          <a:solidFill>
            <a:srgbClr val="FFCC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b="1" dirty="0">
                <a:latin typeface="Calibri" panose="020F0502020204030204" pitchFamily="34" charset="0"/>
              </a:rPr>
              <a:t>BTS </a:t>
            </a:r>
            <a:r>
              <a:rPr lang="en-GB" altLang="fr-FR" sz="1600" dirty="0">
                <a:latin typeface="Calibri" panose="020F0502020204030204" pitchFamily="34" charset="0"/>
              </a:rPr>
              <a:t>( 2 </a:t>
            </a:r>
            <a:r>
              <a:rPr lang="en-GB" altLang="fr-FR" sz="1600" dirty="0" err="1">
                <a:latin typeface="Calibri" panose="020F0502020204030204" pitchFamily="34" charset="0"/>
              </a:rPr>
              <a:t>ans</a:t>
            </a:r>
            <a:r>
              <a:rPr lang="en-GB" altLang="fr-FR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872038" y="3789363"/>
            <a:ext cx="2952750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alibri" panose="020F0502020204030204" pitchFamily="34" charset="0"/>
              </a:rPr>
              <a:t>Première </a:t>
            </a:r>
            <a:r>
              <a:rPr lang="en-GB" altLang="fr-FR" sz="1600" dirty="0" err="1">
                <a:latin typeface="Calibri" panose="020F0502020204030204" pitchFamily="34" charset="0"/>
              </a:rPr>
              <a:t>professionnelle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872038" y="2997200"/>
            <a:ext cx="2965450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 err="1">
                <a:latin typeface="Calibri" panose="020F0502020204030204" pitchFamily="34" charset="0"/>
              </a:rPr>
              <a:t>Terminale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  <a:r>
              <a:rPr lang="en-GB" altLang="fr-FR" sz="1600" dirty="0" err="1">
                <a:latin typeface="Calibri" panose="020F0502020204030204" pitchFamily="34" charset="0"/>
              </a:rPr>
              <a:t>professionnelle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2058679" y="5958142"/>
            <a:ext cx="6481763" cy="522288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125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3</a:t>
            </a:r>
            <a:r>
              <a:rPr lang="fr-FR" altLang="fr-FR" sz="2400" baseline="30000" dirty="0">
                <a:latin typeface="Calibri" panose="020F0502020204030204" pitchFamily="34" charset="0"/>
              </a:rPr>
              <a:t>ème</a:t>
            </a:r>
          </a:p>
        </p:txBody>
      </p:sp>
      <p:sp>
        <p:nvSpPr>
          <p:cNvPr id="10253" name="AutoShape 12"/>
          <p:cNvSpPr>
            <a:spLocks noChangeArrowheads="1"/>
          </p:cNvSpPr>
          <p:nvPr/>
        </p:nvSpPr>
        <p:spPr bwMode="auto">
          <a:xfrm rot="-6420000">
            <a:off x="3015273" y="5256737"/>
            <a:ext cx="906274" cy="287337"/>
          </a:xfrm>
          <a:prstGeom prst="rightArrow">
            <a:avLst>
              <a:gd name="adj1" fmla="val 50000"/>
              <a:gd name="adj2" fmla="val 100276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54" name="AutoShape 13"/>
          <p:cNvSpPr>
            <a:spLocks noChangeArrowheads="1"/>
          </p:cNvSpPr>
          <p:nvPr/>
        </p:nvSpPr>
        <p:spPr bwMode="auto">
          <a:xfrm rot="-4380000">
            <a:off x="5816945" y="5265092"/>
            <a:ext cx="869394" cy="330938"/>
          </a:xfrm>
          <a:prstGeom prst="rightArrow">
            <a:avLst>
              <a:gd name="adj1" fmla="val 50000"/>
              <a:gd name="adj2" fmla="val 4430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55" name="AutoShape 14"/>
          <p:cNvSpPr>
            <a:spLocks noChangeArrowheads="1"/>
          </p:cNvSpPr>
          <p:nvPr/>
        </p:nvSpPr>
        <p:spPr bwMode="auto">
          <a:xfrm>
            <a:off x="3000376" y="3357563"/>
            <a:ext cx="288925" cy="360362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56" name="AutoShape 15"/>
          <p:cNvSpPr>
            <a:spLocks noChangeArrowheads="1"/>
          </p:cNvSpPr>
          <p:nvPr/>
        </p:nvSpPr>
        <p:spPr bwMode="auto">
          <a:xfrm rot="-3540000">
            <a:off x="4618038" y="1233488"/>
            <a:ext cx="288925" cy="1079500"/>
          </a:xfrm>
          <a:prstGeom prst="upArrow">
            <a:avLst>
              <a:gd name="adj1" fmla="val 50000"/>
              <a:gd name="adj2" fmla="val 93407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57" name="AutoShape 16"/>
          <p:cNvSpPr>
            <a:spLocks noChangeArrowheads="1"/>
          </p:cNvSpPr>
          <p:nvPr/>
        </p:nvSpPr>
        <p:spPr bwMode="auto">
          <a:xfrm>
            <a:off x="3000376" y="1844675"/>
            <a:ext cx="288925" cy="793750"/>
          </a:xfrm>
          <a:prstGeom prst="upArrow">
            <a:avLst>
              <a:gd name="adj1" fmla="val 50000"/>
              <a:gd name="adj2" fmla="val 686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58" name="AutoShape 17"/>
          <p:cNvSpPr>
            <a:spLocks noChangeArrowheads="1"/>
          </p:cNvSpPr>
          <p:nvPr/>
        </p:nvSpPr>
        <p:spPr bwMode="auto">
          <a:xfrm>
            <a:off x="6096001" y="2636838"/>
            <a:ext cx="288925" cy="360362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4872038" y="4581525"/>
            <a:ext cx="2952750" cy="382606"/>
          </a:xfrm>
          <a:prstGeom prst="rect">
            <a:avLst/>
          </a:prstGeom>
          <a:solidFill>
            <a:srgbClr val="FF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en-GB" altLang="fr-FR" sz="1600" dirty="0">
                <a:latin typeface="Calibri" panose="020F0502020204030204" pitchFamily="34" charset="0"/>
              </a:rPr>
              <a:t>2</a:t>
            </a:r>
            <a:r>
              <a:rPr lang="en-GB" altLang="fr-FR" sz="1600" baseline="30000" dirty="0">
                <a:latin typeface="Calibri" panose="020F0502020204030204" pitchFamily="34" charset="0"/>
              </a:rPr>
              <a:t>nde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  <a:r>
              <a:rPr lang="en-GB" altLang="fr-FR" sz="1600" dirty="0" err="1">
                <a:latin typeface="Calibri" panose="020F0502020204030204" pitchFamily="34" charset="0"/>
              </a:rPr>
              <a:t>professionnelle</a:t>
            </a:r>
            <a:r>
              <a:rPr lang="en-GB" altLang="fr-FR" sz="1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260" name="Rectangle 19"/>
          <p:cNvSpPr>
            <a:spLocks noChangeArrowheads="1"/>
          </p:cNvSpPr>
          <p:nvPr/>
        </p:nvSpPr>
        <p:spPr bwMode="auto">
          <a:xfrm>
            <a:off x="2135189" y="1196975"/>
            <a:ext cx="2124075" cy="522288"/>
          </a:xfrm>
          <a:prstGeom prst="rect">
            <a:avLst/>
          </a:prstGeom>
          <a:solidFill>
            <a:srgbClr val="FFCC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1000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Vie active</a:t>
            </a:r>
          </a:p>
        </p:txBody>
      </p:sp>
      <p:sp>
        <p:nvSpPr>
          <p:cNvPr id="10261" name="Freeform 23"/>
          <p:cNvSpPr>
            <a:spLocks/>
          </p:cNvSpPr>
          <p:nvPr/>
        </p:nvSpPr>
        <p:spPr bwMode="auto">
          <a:xfrm rot="7620000">
            <a:off x="6743700" y="1484313"/>
            <a:ext cx="1441450" cy="431800"/>
          </a:xfrm>
          <a:custGeom>
            <a:avLst/>
            <a:gdLst>
              <a:gd name="T0" fmla="*/ 0 w 750"/>
              <a:gd name="T1" fmla="*/ 0 h 9"/>
              <a:gd name="T2" fmla="*/ 2147483646 w 750"/>
              <a:gd name="T3" fmla="*/ 2147483646 h 9"/>
              <a:gd name="T4" fmla="*/ 0 60000 65536"/>
              <a:gd name="T5" fmla="*/ 0 60000 65536"/>
              <a:gd name="T6" fmla="*/ 0 w 750"/>
              <a:gd name="T7" fmla="*/ 0 h 9"/>
              <a:gd name="T8" fmla="*/ 750 w 75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0" h="9">
                <a:moveTo>
                  <a:pt x="0" y="0"/>
                </a:moveTo>
                <a:lnTo>
                  <a:pt x="750" y="9"/>
                </a:lnTo>
              </a:path>
            </a:pathLst>
          </a:custGeom>
          <a:noFill/>
          <a:ln w="76320">
            <a:solidFill>
              <a:srgbClr val="A45C7B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2" name="Freeform 28"/>
          <p:cNvSpPr>
            <a:spLocks/>
          </p:cNvSpPr>
          <p:nvPr/>
        </p:nvSpPr>
        <p:spPr bwMode="auto">
          <a:xfrm rot="-900000">
            <a:off x="4438650" y="4149725"/>
            <a:ext cx="431800" cy="431800"/>
          </a:xfrm>
          <a:custGeom>
            <a:avLst/>
            <a:gdLst>
              <a:gd name="T0" fmla="*/ 0 w 750"/>
              <a:gd name="T1" fmla="*/ 0 h 9"/>
              <a:gd name="T2" fmla="*/ 2147483646 w 750"/>
              <a:gd name="T3" fmla="*/ 2147483646 h 9"/>
              <a:gd name="T4" fmla="*/ 0 60000 65536"/>
              <a:gd name="T5" fmla="*/ 0 60000 65536"/>
              <a:gd name="T6" fmla="*/ 0 w 750"/>
              <a:gd name="T7" fmla="*/ 0 h 9"/>
              <a:gd name="T8" fmla="*/ 750 w 75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0" h="9">
                <a:moveTo>
                  <a:pt x="0" y="0"/>
                </a:moveTo>
                <a:lnTo>
                  <a:pt x="750" y="9"/>
                </a:lnTo>
              </a:path>
            </a:pathLst>
          </a:custGeom>
          <a:noFill/>
          <a:ln w="76320">
            <a:solidFill>
              <a:srgbClr val="A45C7B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3" name="Freeform 29"/>
          <p:cNvSpPr>
            <a:spLocks/>
          </p:cNvSpPr>
          <p:nvPr/>
        </p:nvSpPr>
        <p:spPr bwMode="auto">
          <a:xfrm rot="7980000">
            <a:off x="4367213" y="3790950"/>
            <a:ext cx="431800" cy="431800"/>
          </a:xfrm>
          <a:custGeom>
            <a:avLst/>
            <a:gdLst>
              <a:gd name="T0" fmla="*/ 0 w 750"/>
              <a:gd name="T1" fmla="*/ 0 h 9"/>
              <a:gd name="T2" fmla="*/ 2147483646 w 750"/>
              <a:gd name="T3" fmla="*/ 2147483646 h 9"/>
              <a:gd name="T4" fmla="*/ 0 60000 65536"/>
              <a:gd name="T5" fmla="*/ 0 60000 65536"/>
              <a:gd name="T6" fmla="*/ 0 w 750"/>
              <a:gd name="T7" fmla="*/ 0 h 9"/>
              <a:gd name="T8" fmla="*/ 750 w 75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0" h="9">
                <a:moveTo>
                  <a:pt x="0" y="0"/>
                </a:moveTo>
                <a:lnTo>
                  <a:pt x="750" y="9"/>
                </a:lnTo>
              </a:path>
            </a:pathLst>
          </a:custGeom>
          <a:noFill/>
          <a:ln w="76320">
            <a:solidFill>
              <a:srgbClr val="A45C7B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4" name="Freeform 30"/>
          <p:cNvSpPr>
            <a:spLocks/>
          </p:cNvSpPr>
          <p:nvPr/>
        </p:nvSpPr>
        <p:spPr bwMode="auto">
          <a:xfrm rot="-2520000">
            <a:off x="4438650" y="4508500"/>
            <a:ext cx="431800" cy="431800"/>
          </a:xfrm>
          <a:custGeom>
            <a:avLst/>
            <a:gdLst>
              <a:gd name="T0" fmla="*/ 0 w 750"/>
              <a:gd name="T1" fmla="*/ 0 h 9"/>
              <a:gd name="T2" fmla="*/ 2147483646 w 750"/>
              <a:gd name="T3" fmla="*/ 2147483646 h 9"/>
              <a:gd name="T4" fmla="*/ 0 60000 65536"/>
              <a:gd name="T5" fmla="*/ 0 60000 65536"/>
              <a:gd name="T6" fmla="*/ 0 w 750"/>
              <a:gd name="T7" fmla="*/ 0 h 9"/>
              <a:gd name="T8" fmla="*/ 750 w 75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0" h="9">
                <a:moveTo>
                  <a:pt x="0" y="0"/>
                </a:moveTo>
                <a:lnTo>
                  <a:pt x="750" y="9"/>
                </a:lnTo>
              </a:path>
            </a:pathLst>
          </a:custGeom>
          <a:noFill/>
          <a:ln w="76320">
            <a:solidFill>
              <a:srgbClr val="A45C7B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534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"/>
          <p:cNvSpPr>
            <a:spLocks noChangeArrowheads="1"/>
          </p:cNvSpPr>
          <p:nvPr/>
        </p:nvSpPr>
        <p:spPr bwMode="auto">
          <a:xfrm rot="-8100000">
            <a:off x="5335067" y="2210593"/>
            <a:ext cx="852488" cy="8524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065 w 21600"/>
              <a:gd name="T25" fmla="*/ 12440 h 21600"/>
              <a:gd name="T26" fmla="*/ 18500 w 21600"/>
              <a:gd name="T27" fmla="*/ 185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70" y="0"/>
                </a:moveTo>
                <a:lnTo>
                  <a:pt x="9340" y="6200"/>
                </a:lnTo>
                <a:lnTo>
                  <a:pt x="12440" y="6200"/>
                </a:lnTo>
                <a:lnTo>
                  <a:pt x="12440" y="12440"/>
                </a:lnTo>
                <a:lnTo>
                  <a:pt x="6200" y="12440"/>
                </a:lnTo>
                <a:lnTo>
                  <a:pt x="6200" y="9340"/>
                </a:lnTo>
                <a:lnTo>
                  <a:pt x="0" y="15470"/>
                </a:lnTo>
                <a:lnTo>
                  <a:pt x="6200" y="21600"/>
                </a:lnTo>
                <a:lnTo>
                  <a:pt x="6200" y="18500"/>
                </a:lnTo>
                <a:lnTo>
                  <a:pt x="18500" y="18500"/>
                </a:lnTo>
                <a:lnTo>
                  <a:pt x="18500" y="6200"/>
                </a:lnTo>
                <a:lnTo>
                  <a:pt x="21600" y="6200"/>
                </a:lnTo>
                <a:lnTo>
                  <a:pt x="15470" y="0"/>
                </a:lnTo>
                <a:close/>
              </a:path>
            </a:pathLst>
          </a:custGeom>
          <a:solidFill>
            <a:srgbClr val="660066"/>
          </a:solidFill>
          <a:ln w="936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143251" y="2852739"/>
            <a:ext cx="237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375525" y="260191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743201" y="2438401"/>
            <a:ext cx="176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60526" y="3090761"/>
            <a:ext cx="3860800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Sous statut scolaire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(en lycée)</a:t>
            </a:r>
            <a:r>
              <a:rPr lang="fr-FR" altLang="fr-FR" sz="2800" dirty="0" smtClean="0">
                <a:solidFill>
                  <a:srgbClr val="000000"/>
                </a:solidFill>
              </a:rPr>
              <a:t> </a:t>
            </a:r>
            <a:endParaRPr lang="fr-FR" altLang="fr-FR" sz="2800" dirty="0">
              <a:solidFill>
                <a:srgbClr val="00000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</a:t>
            </a:r>
            <a:r>
              <a:rPr lang="fr-FR" altLang="fr-FR" sz="2000" dirty="0" smtClean="0">
                <a:solidFill>
                  <a:srgbClr val="660066"/>
                </a:solidFill>
              </a:rPr>
              <a:t>stages </a:t>
            </a:r>
            <a:r>
              <a:rPr lang="fr-FR" altLang="fr-FR" sz="2000" dirty="0">
                <a:solidFill>
                  <a:srgbClr val="660066"/>
                </a:solidFill>
              </a:rPr>
              <a:t>en </a:t>
            </a:r>
            <a:r>
              <a:rPr lang="fr-FR" altLang="fr-FR" sz="2000" dirty="0" smtClean="0">
                <a:solidFill>
                  <a:srgbClr val="660066"/>
                </a:solidFill>
              </a:rPr>
              <a:t>entreprise</a:t>
            </a:r>
            <a:endParaRPr lang="fr-FR" altLang="fr-FR" sz="2000" dirty="0">
              <a:solidFill>
                <a:srgbClr val="660066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Statut de lycéen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Vacances scolaires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684395" y="2835277"/>
            <a:ext cx="4464496" cy="35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altLang="fr-FR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apprentissage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(CFA</a:t>
            </a:r>
            <a:r>
              <a:rPr lang="fr-FR" altLang="fr-FR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800" b="1" dirty="0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35 heures de travail chez un employeur par semaine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Alternance </a:t>
            </a:r>
            <a:r>
              <a:rPr lang="fr-FR" altLang="fr-FR" sz="2000" dirty="0" smtClean="0">
                <a:solidFill>
                  <a:srgbClr val="660066"/>
                </a:solidFill>
              </a:rPr>
              <a:t>entre centre de formation et entreprise</a:t>
            </a:r>
            <a:endParaRPr lang="fr-FR" altLang="fr-FR" sz="2000" dirty="0">
              <a:solidFill>
                <a:srgbClr val="660066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Statut </a:t>
            </a:r>
            <a:r>
              <a:rPr lang="fr-FR" altLang="fr-FR" sz="2000" dirty="0" smtClean="0">
                <a:solidFill>
                  <a:srgbClr val="660066"/>
                </a:solidFill>
              </a:rPr>
              <a:t>de salarié</a:t>
            </a:r>
            <a:endParaRPr lang="fr-FR" altLang="fr-FR" sz="2000" dirty="0">
              <a:solidFill>
                <a:srgbClr val="660066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M</a:t>
            </a:r>
            <a:r>
              <a:rPr lang="fr-FR" altLang="fr-FR" sz="2000" dirty="0" smtClean="0">
                <a:solidFill>
                  <a:srgbClr val="660066"/>
                </a:solidFill>
              </a:rPr>
              <a:t>êmes </a:t>
            </a:r>
            <a:r>
              <a:rPr lang="fr-FR" altLang="fr-FR" sz="2000" dirty="0">
                <a:solidFill>
                  <a:srgbClr val="660066"/>
                </a:solidFill>
              </a:rPr>
              <a:t>vacances que les salariés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000" dirty="0">
                <a:solidFill>
                  <a:srgbClr val="660066"/>
                </a:solidFill>
                <a:latin typeface="Wingdings" panose="05000000000000000000" pitchFamily="2" charset="2"/>
              </a:rPr>
              <a:t></a:t>
            </a:r>
            <a:r>
              <a:rPr lang="fr-FR" altLang="fr-FR" sz="2000" dirty="0">
                <a:solidFill>
                  <a:srgbClr val="660066"/>
                </a:solidFill>
              </a:rPr>
              <a:t> Une rémunération</a:t>
            </a:r>
            <a:r>
              <a:rPr lang="fr-FR" altLang="fr-FR" sz="2000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79649" y="992796"/>
            <a:ext cx="8869241" cy="493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fr-FR" sz="3200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GB" altLang="fr-FR" sz="3200" dirty="0" err="1">
                <a:solidFill>
                  <a:schemeClr val="tx2">
                    <a:lumMod val="75000"/>
                  </a:schemeClr>
                </a:solidFill>
              </a:rPr>
              <a:t>façons</a:t>
            </a:r>
            <a:r>
              <a:rPr lang="en-GB" altLang="fr-FR" sz="32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altLang="fr-FR" sz="3200" dirty="0" err="1">
                <a:solidFill>
                  <a:schemeClr val="tx2">
                    <a:lumMod val="75000"/>
                  </a:schemeClr>
                </a:solidFill>
              </a:rPr>
              <a:t>préparer</a:t>
            </a:r>
            <a:r>
              <a:rPr lang="en-GB" altLang="fr-FR" sz="3200" dirty="0">
                <a:solidFill>
                  <a:schemeClr val="tx2">
                    <a:lumMod val="75000"/>
                  </a:schemeClr>
                </a:solidFill>
              </a:rPr>
              <a:t> un BAC PRO </a:t>
            </a:r>
            <a:r>
              <a:rPr lang="en-GB" altLang="fr-FR" sz="3200" dirty="0" err="1"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en-GB" altLang="fr-FR" sz="3200" dirty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en-GB" altLang="fr-FR" sz="3200" dirty="0" smtClean="0">
                <a:solidFill>
                  <a:schemeClr val="tx2">
                    <a:lumMod val="75000"/>
                  </a:schemeClr>
                </a:solidFill>
              </a:rPr>
              <a:t>CAP</a:t>
            </a:r>
            <a:endParaRPr lang="en-GB" altLang="fr-FR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8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981200" y="427039"/>
            <a:ext cx="8223250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36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Comment</a:t>
            </a:r>
            <a:r>
              <a:rPr lang="fr-FR" altLang="fr-FR" sz="4000" dirty="0">
                <a:solidFill>
                  <a:srgbClr val="A45C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s'inscrire en alternance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981200" y="1981201"/>
            <a:ext cx="822325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76680" rIns="0" bIns="0"/>
          <a:lstStyle>
            <a:lvl1pPr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fr-FR" altLang="fr-FR" dirty="0">
                <a:latin typeface="Calibri" panose="020F0502020204030204" pitchFamily="34" charset="0"/>
              </a:rPr>
              <a:t>Démarches personnelles.</a:t>
            </a:r>
          </a:p>
          <a:p>
            <a:pPr algn="ctr" eaLnBrk="1" hangingPunct="1"/>
            <a:endParaRPr lang="fr-FR" altLang="fr-FR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fr-FR" altLang="fr-FR" dirty="0">
                <a:latin typeface="Calibri" panose="020F0502020204030204" pitchFamily="34" charset="0"/>
              </a:rPr>
              <a:t>Contacter le CFA et, parallèlement, rechercher un employeur.</a:t>
            </a:r>
          </a:p>
          <a:p>
            <a:pPr algn="ctr" eaLnBrk="1" hangingPunct="1"/>
            <a:endParaRPr lang="fr-FR" altLang="fr-FR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dirty="0">
                <a:latin typeface="Calibri" panose="020F0502020204030204" pitchFamily="34" charset="0"/>
              </a:rPr>
              <a:t>                Commencer les recherches dès 					maintenant !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98" y="4221163"/>
            <a:ext cx="719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2850243" y="1987551"/>
            <a:ext cx="865187" cy="504825"/>
          </a:xfrm>
          <a:prstGeom prst="curvedRightArrow">
            <a:avLst>
              <a:gd name="adj1" fmla="val 19444"/>
              <a:gd name="adj2" fmla="val 39815"/>
              <a:gd name="adj3" fmla="val 57128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5735639" y="2492376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A45C7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6883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lute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11379</TotalTime>
  <Words>815</Words>
  <Application>Microsoft Office PowerPoint</Application>
  <PresentationFormat>Grand écran</PresentationFormat>
  <Paragraphs>234</Paragraphs>
  <Slides>27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27</vt:i4>
      </vt:variant>
    </vt:vector>
  </HeadingPairs>
  <TitlesOfParts>
    <vt:vector size="51" baseType="lpstr">
      <vt:lpstr>メイリオ</vt:lpstr>
      <vt:lpstr>MS Gothic</vt:lpstr>
      <vt:lpstr>MS PGothic</vt:lpstr>
      <vt:lpstr>MS PGothic</vt:lpstr>
      <vt:lpstr>Akkurat-BoldExtra</vt:lpstr>
      <vt:lpstr>Arial</vt:lpstr>
      <vt:lpstr>Calibri</vt:lpstr>
      <vt:lpstr>Century Gothic</vt:lpstr>
      <vt:lpstr>Comic Sans MS</vt:lpstr>
      <vt:lpstr>Lucida Grande</vt:lpstr>
      <vt:lpstr>Tahoma</vt:lpstr>
      <vt:lpstr>Times New Roman</vt:lpstr>
      <vt:lpstr>Wingdings</vt:lpstr>
      <vt:lpstr>Wingdings 2</vt:lpstr>
      <vt:lpstr>Wingdings 3</vt:lpstr>
      <vt:lpstr>Volute</vt:lpstr>
      <vt:lpstr>Pages de contenu</vt:lpstr>
      <vt:lpstr>1_Pages de contenu</vt:lpstr>
      <vt:lpstr>2_Pages de contenu</vt:lpstr>
      <vt:lpstr>3_Pages de contenu</vt:lpstr>
      <vt:lpstr>4_Pages de contenu</vt:lpstr>
      <vt:lpstr>5_Pages de contenu</vt:lpstr>
      <vt:lpstr>6_Pages de contenu</vt:lpstr>
      <vt:lpstr>7_Pages de contenu</vt:lpstr>
      <vt:lpstr>   Orientation – Affectation          </vt:lpstr>
      <vt:lpstr>L’orientation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baccalauréat général rénové :     - 4 épreuves écrites     - un grand oral     - le contrôle continu </vt:lpstr>
      <vt:lpstr>8 BACCALAUREATS TECHNOLOGIQUES</vt:lpstr>
      <vt:lpstr>L’affectation</vt:lpstr>
      <vt:lpstr>Affectation en lycée professionnel </vt:lpstr>
      <vt:lpstr>Présentation PowerPoint</vt:lpstr>
      <vt:lpstr>Affectation en lycée professionnel</vt:lpstr>
      <vt:lpstr>La procédure Pass Pro</vt:lpstr>
      <vt:lpstr>Présentation PowerPoint</vt:lpstr>
      <vt:lpstr>Les recrutements particuliers</vt:lpstr>
      <vt:lpstr>Le calendrier de l’affectation</vt:lpstr>
      <vt:lpstr>Présentation PowerPoint</vt:lpstr>
      <vt:lpstr>Présentation PowerPoint</vt:lpstr>
      <vt:lpstr>Le nouveau DNB</vt:lpstr>
      <vt:lpstr>Les épreuves écrites :    Français      100 points   Mathématiques  100 points   Histoire Géo EMC  50 points   Sciences     50 points   Une épreuve orale :   100 points  </vt:lpstr>
      <vt:lpstr>Le nouveau socle commun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Pré-rentrée 2016 Collège Benjamin Franklin</dc:title>
  <dc:creator>christophe piveteau</dc:creator>
  <cp:lastModifiedBy>cpe1</cp:lastModifiedBy>
  <cp:revision>82</cp:revision>
  <cp:lastPrinted>2018-03-05T10:27:25Z</cp:lastPrinted>
  <dcterms:created xsi:type="dcterms:W3CDTF">2016-08-23T09:00:53Z</dcterms:created>
  <dcterms:modified xsi:type="dcterms:W3CDTF">2018-03-06T07:54:11Z</dcterms:modified>
</cp:coreProperties>
</file>